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7"/>
  </p:notesMasterIdLst>
  <p:handoutMasterIdLst>
    <p:handoutMasterId r:id="rId18"/>
  </p:handoutMasterIdLst>
  <p:sldIdLst>
    <p:sldId id="256" r:id="rId2"/>
    <p:sldId id="257" r:id="rId3"/>
    <p:sldId id="259" r:id="rId4"/>
    <p:sldId id="271" r:id="rId5"/>
    <p:sldId id="264" r:id="rId6"/>
    <p:sldId id="265" r:id="rId7"/>
    <p:sldId id="274" r:id="rId8"/>
    <p:sldId id="272" r:id="rId9"/>
    <p:sldId id="266" r:id="rId10"/>
    <p:sldId id="268" r:id="rId11"/>
    <p:sldId id="275" r:id="rId12"/>
    <p:sldId id="269" r:id="rId13"/>
    <p:sldId id="261" r:id="rId14"/>
    <p:sldId id="262" r:id="rId15"/>
    <p:sldId id="267" r:id="rId16"/>
  </p:sldIdLst>
  <p:sldSz cx="9144000" cy="6858000" type="screen4x3"/>
  <p:notesSz cx="7099300" cy="10223500"/>
  <p:defaultTextStyle>
    <a:defPPr>
      <a:defRPr lang="ja-JP"/>
    </a:defPPr>
    <a:lvl1pPr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1pPr>
    <a:lvl2pPr marL="4572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2pPr>
    <a:lvl3pPr marL="9144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3pPr>
    <a:lvl4pPr marL="13716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4pPr>
    <a:lvl5pPr marL="1828800" algn="l" rtl="0" fontAlgn="base">
      <a:spcBef>
        <a:spcPct val="0"/>
      </a:spcBef>
      <a:spcAft>
        <a:spcPct val="0"/>
      </a:spcAft>
      <a:defRPr kumimoji="1" sz="2400" kern="1200">
        <a:solidFill>
          <a:schemeClr val="tx1"/>
        </a:solidFill>
        <a:latin typeface="Times" panose="02020603050405020304" pitchFamily="18" charset="0"/>
        <a:ea typeface="Osaka" charset="-128"/>
        <a:cs typeface="+mn-cs"/>
      </a:defRPr>
    </a:lvl5pPr>
    <a:lvl6pPr marL="2286000" algn="l" defTabSz="914400" rtl="0" eaLnBrk="1" latinLnBrk="0" hangingPunct="1">
      <a:defRPr kumimoji="1" sz="2400" kern="1200">
        <a:solidFill>
          <a:schemeClr val="tx1"/>
        </a:solidFill>
        <a:latin typeface="Times" panose="02020603050405020304" pitchFamily="18" charset="0"/>
        <a:ea typeface="Osaka" charset="-128"/>
        <a:cs typeface="+mn-cs"/>
      </a:defRPr>
    </a:lvl6pPr>
    <a:lvl7pPr marL="2743200" algn="l" defTabSz="914400" rtl="0" eaLnBrk="1" latinLnBrk="0" hangingPunct="1">
      <a:defRPr kumimoji="1" sz="2400" kern="1200">
        <a:solidFill>
          <a:schemeClr val="tx1"/>
        </a:solidFill>
        <a:latin typeface="Times" panose="02020603050405020304" pitchFamily="18" charset="0"/>
        <a:ea typeface="Osaka" charset="-128"/>
        <a:cs typeface="+mn-cs"/>
      </a:defRPr>
    </a:lvl7pPr>
    <a:lvl8pPr marL="3200400" algn="l" defTabSz="914400" rtl="0" eaLnBrk="1" latinLnBrk="0" hangingPunct="1">
      <a:defRPr kumimoji="1" sz="2400" kern="1200">
        <a:solidFill>
          <a:schemeClr val="tx1"/>
        </a:solidFill>
        <a:latin typeface="Times" panose="02020603050405020304" pitchFamily="18" charset="0"/>
        <a:ea typeface="Osaka" charset="-128"/>
        <a:cs typeface="+mn-cs"/>
      </a:defRPr>
    </a:lvl8pPr>
    <a:lvl9pPr marL="3657600" algn="l" defTabSz="914400" rtl="0" eaLnBrk="1" latinLnBrk="0" hangingPunct="1">
      <a:defRPr kumimoji="1" sz="2400" kern="1200">
        <a:solidFill>
          <a:schemeClr val="tx1"/>
        </a:solidFill>
        <a:latin typeface="Times" panose="02020603050405020304" pitchFamily="18" charset="0"/>
        <a:ea typeface="Osaka"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0" userDrawn="1">
          <p15:clr>
            <a:srgbClr val="A4A3A4"/>
          </p15:clr>
        </p15:guide>
        <p15:guide id="2" pos="2236"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11"/>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A65E09"/>
    <a:srgbClr val="ED9728"/>
    <a:srgbClr val="008000"/>
    <a:srgbClr val="92D050"/>
    <a:srgbClr val="33CC33"/>
    <a:srgbClr val="FE8100"/>
    <a:srgbClr val="FF9900"/>
    <a:srgbClr val="F9C8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淡色スタイル 3 - アクセント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0A1B5D5-9B99-4C35-A422-299274C87663}" styleName="中間スタイル 1 - アクセント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5" autoAdjust="0"/>
    <p:restoredTop sz="73240" autoAdjust="0"/>
  </p:normalViewPr>
  <p:slideViewPr>
    <p:cSldViewPr>
      <p:cViewPr varScale="1">
        <p:scale>
          <a:sx n="85" d="100"/>
          <a:sy n="85" d="100"/>
        </p:scale>
        <p:origin x="220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55" d="100"/>
          <a:sy n="55" d="100"/>
        </p:scale>
        <p:origin x="-2088" y="-90"/>
      </p:cViewPr>
      <p:guideLst>
        <p:guide orient="horz" pos="3220"/>
        <p:guide pos="2236"/>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lvl1pPr>
          </a:lstStyle>
          <a:p>
            <a:endParaRPr lang="en-US" altLang="ja-JP"/>
          </a:p>
        </p:txBody>
      </p:sp>
      <p:sp>
        <p:nvSpPr>
          <p:cNvPr id="48131" name="Rectangle 3"/>
          <p:cNvSpPr>
            <a:spLocks noGrp="1" noChangeArrowheads="1"/>
          </p:cNvSpPr>
          <p:nvPr>
            <p:ph type="dt" sz="quarter"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826CC657-A9CE-4261-B411-F6B0097B47B8}" type="datetimeFigureOut">
              <a:rPr lang="ja-JP" altLang="en-US"/>
              <a:pPr/>
              <a:t>2021/1/19</a:t>
            </a:fld>
            <a:endParaRPr lang="en-US" altLang="ja-JP"/>
          </a:p>
        </p:txBody>
      </p:sp>
      <p:sp>
        <p:nvSpPr>
          <p:cNvPr id="48132" name="Rectangle 4"/>
          <p:cNvSpPr>
            <a:spLocks noGrp="1" noChangeArrowheads="1"/>
          </p:cNvSpPr>
          <p:nvPr>
            <p:ph type="ftr" sz="quarter" idx="2"/>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lvl1pPr>
          </a:lstStyle>
          <a:p>
            <a:endParaRPr lang="en-US" altLang="ja-JP"/>
          </a:p>
        </p:txBody>
      </p:sp>
      <p:sp>
        <p:nvSpPr>
          <p:cNvPr id="48133" name="Rectangle 5"/>
          <p:cNvSpPr>
            <a:spLocks noGrp="1" noChangeArrowheads="1"/>
          </p:cNvSpPr>
          <p:nvPr>
            <p:ph type="sldNum" sz="quarter" idx="3"/>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lvl1pPr>
          </a:lstStyle>
          <a:p>
            <a:fld id="{669CF1AF-C37D-46CA-A468-49B8BB4F9BB3}" type="slidenum">
              <a:rPr lang="ja-JP" altLang="en-US"/>
              <a:pPr/>
              <a:t>‹#›</a:t>
            </a:fld>
            <a:endParaRPr lang="en-US" altLang="ja-JP"/>
          </a:p>
        </p:txBody>
      </p:sp>
    </p:spTree>
    <p:extLst>
      <p:ext uri="{BB962C8B-B14F-4D97-AF65-F5344CB8AC3E}">
        <p14:creationId xmlns:p14="http://schemas.microsoft.com/office/powerpoint/2010/main" val="1869817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47" name="Rectangle 3"/>
          <p:cNvSpPr>
            <a:spLocks noGrp="1" noChangeArrowheads="1"/>
          </p:cNvSpPr>
          <p:nvPr>
            <p:ph type="dt" idx="1"/>
          </p:nvPr>
        </p:nvSpPr>
        <p:spPr bwMode="auto">
          <a:xfrm>
            <a:off x="4021139" y="0"/>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smtClean="0">
                <a:latin typeface="Arial" charset="0"/>
                <a:ea typeface="ＭＳ Ｐゴシック" pitchFamily="50" charset="-128"/>
              </a:defRPr>
            </a:lvl1pPr>
          </a:lstStyle>
          <a:p>
            <a:pPr>
              <a:defRPr/>
            </a:pPr>
            <a:endParaRPr lang="en-US" altLang="ja-JP"/>
          </a:p>
        </p:txBody>
      </p:sp>
      <p:sp>
        <p:nvSpPr>
          <p:cNvPr id="35844" name="Rectangle 4"/>
          <p:cNvSpPr>
            <a:spLocks noGrp="1" noRot="1" noChangeAspect="1" noChangeArrowheads="1" noTextEdit="1"/>
          </p:cNvSpPr>
          <p:nvPr>
            <p:ph type="sldImg" idx="2"/>
          </p:nvPr>
        </p:nvSpPr>
        <p:spPr bwMode="auto">
          <a:xfrm>
            <a:off x="993775" y="766763"/>
            <a:ext cx="5111750" cy="383381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749" name="Rectangle 5"/>
          <p:cNvSpPr>
            <a:spLocks noGrp="1" noChangeArrowheads="1"/>
          </p:cNvSpPr>
          <p:nvPr>
            <p:ph type="body" sz="quarter" idx="3"/>
          </p:nvPr>
        </p:nvSpPr>
        <p:spPr bwMode="auto">
          <a:xfrm>
            <a:off x="709614" y="4855647"/>
            <a:ext cx="5680075" cy="460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31750" name="Rectangle 6"/>
          <p:cNvSpPr>
            <a:spLocks noGrp="1" noChangeArrowheads="1"/>
          </p:cNvSpPr>
          <p:nvPr>
            <p:ph type="ftr" sz="quarter" idx="4"/>
          </p:nvPr>
        </p:nvSpPr>
        <p:spPr bwMode="auto">
          <a:xfrm>
            <a:off x="1"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smtClean="0">
                <a:latin typeface="Arial" charset="0"/>
                <a:ea typeface="ＭＳ Ｐゴシック" pitchFamily="50" charset="-128"/>
              </a:defRPr>
            </a:lvl1pPr>
          </a:lstStyle>
          <a:p>
            <a:pPr>
              <a:defRPr/>
            </a:pPr>
            <a:endParaRPr lang="en-US" altLang="ja-JP"/>
          </a:p>
        </p:txBody>
      </p:sp>
      <p:sp>
        <p:nvSpPr>
          <p:cNvPr id="31751" name="Rectangle 7"/>
          <p:cNvSpPr>
            <a:spLocks noGrp="1" noChangeArrowheads="1"/>
          </p:cNvSpPr>
          <p:nvPr>
            <p:ph type="sldNum" sz="quarter" idx="5"/>
          </p:nvPr>
        </p:nvSpPr>
        <p:spPr bwMode="auto">
          <a:xfrm>
            <a:off x="4021139" y="9711294"/>
            <a:ext cx="3076575" cy="51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a:latin typeface="Arial" panose="020B0604020202020204" pitchFamily="34" charset="0"/>
                <a:ea typeface="ＭＳ Ｐゴシック" panose="020B0600070205080204" pitchFamily="50" charset="-128"/>
              </a:defRPr>
            </a:lvl1pPr>
          </a:lstStyle>
          <a:p>
            <a:fld id="{B1573510-2C33-4309-9127-10EF3F5EE7F9}" type="slidenum">
              <a:rPr lang="en-US" altLang="ja-JP"/>
              <a:pPr/>
              <a:t>‹#›</a:t>
            </a:fld>
            <a:endParaRPr lang="en-US" altLang="ja-JP"/>
          </a:p>
        </p:txBody>
      </p:sp>
    </p:spTree>
    <p:extLst>
      <p:ext uri="{BB962C8B-B14F-4D97-AF65-F5344CB8AC3E}">
        <p14:creationId xmlns:p14="http://schemas.microsoft.com/office/powerpoint/2010/main" val="144502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Hello, everyone. My name is </a:t>
            </a:r>
            <a:r>
              <a:rPr kumimoji="1" lang="en-US" altLang="ja-JP" dirty="0" err="1"/>
              <a:t>Hiroto</a:t>
            </a:r>
            <a:r>
              <a:rPr kumimoji="1" lang="en-US" altLang="ja-JP" dirty="0"/>
              <a:t> Nakada.</a:t>
            </a:r>
          </a:p>
          <a:p>
            <a:r>
              <a:rPr kumimoji="1" lang="en-US" altLang="ja-JP" dirty="0"/>
              <a:t> Today, I’m going to make a presentation about “</a:t>
            </a:r>
            <a:r>
              <a:rPr lang="en-US" altLang="ja-JP" b="0" dirty="0"/>
              <a:t>Development of Shelter Navigation with Considering Three Cs in the Corona Age”</a:t>
            </a:r>
            <a:endParaRPr kumimoji="1" lang="en-US" altLang="ja-JP" dirty="0"/>
          </a:p>
          <a:p>
            <a:r>
              <a:rPr kumimoji="1" lang="ja-JP" altLang="en-US"/>
              <a:t>こんにちは。</a:t>
            </a:r>
            <a:endParaRPr kumimoji="1" lang="en-US" altLang="ja-JP" dirty="0"/>
          </a:p>
          <a:p>
            <a:r>
              <a:rPr kumimoji="1" lang="ja-JP" altLang="en-US"/>
              <a:t>神戸大学</a:t>
            </a:r>
            <a:r>
              <a:rPr kumimoji="1" lang="en-US" altLang="ja-JP" dirty="0"/>
              <a:t>ROOT</a:t>
            </a:r>
            <a:r>
              <a:rPr kumimoji="1" lang="ja-JP" altLang="en-US"/>
              <a:t>プログラム実践ステージ生の中田ひろとです．</a:t>
            </a:r>
            <a:endParaRPr kumimoji="1" lang="en-US" altLang="ja-JP" dirty="0"/>
          </a:p>
          <a:p>
            <a:r>
              <a:rPr kumimoji="1" lang="ja-JP" altLang="en-US"/>
              <a:t>今回は、スケジュールが合わず、動画での発表とさせていただきます。</a:t>
            </a:r>
            <a:endParaRPr kumimoji="1" lang="en-US" altLang="ja-JP"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ja-JP" altLang="en-US"/>
              <a:t>今から，コロナ時代の密を考慮した</a:t>
            </a:r>
            <a:br>
              <a:rPr kumimoji="1" lang="ja-JP" altLang="en-US"/>
            </a:br>
            <a:r>
              <a:rPr kumimoji="1" lang="ja-JP" altLang="en-US"/>
              <a:t>避難所ナビゲーションアプリの開発</a:t>
            </a:r>
            <a:r>
              <a:rPr kumimoji="1" lang="ja-JP" altLang="en-US" baseline="0"/>
              <a:t>について発表いたします．</a:t>
            </a:r>
            <a:endParaRPr kumimoji="1" lang="ja-JP" altLang="en-US"/>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1</a:t>
            </a:fld>
            <a:endParaRPr lang="en-US" altLang="ja-JP"/>
          </a:p>
        </p:txBody>
      </p:sp>
    </p:spTree>
    <p:extLst>
      <p:ext uri="{BB962C8B-B14F-4D97-AF65-F5344CB8AC3E}">
        <p14:creationId xmlns:p14="http://schemas.microsoft.com/office/powerpoint/2010/main" val="1547422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Next, I will describe advantage of Shelter Navi.</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But, there are some limitations.</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We are also considering advanced use cases.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Manage private shelters (houses of relatives/friends) and </a:t>
            </a:r>
            <a:r>
              <a:rPr lang="en-US" altLang="ja-JP" dirty="0"/>
              <a:t>Integrate with public/local disaster information.</a:t>
            </a:r>
          </a:p>
          <a:p>
            <a:r>
              <a:rPr kumimoji="1" lang="en" altLang="ja-JP" sz="1200" b="0" i="0" kern="1200" dirty="0">
                <a:solidFill>
                  <a:schemeClr val="tx1"/>
                </a:solidFill>
                <a:effectLst/>
                <a:latin typeface="Arial" charset="0"/>
                <a:ea typeface="ＭＳ Ｐ明朝" pitchFamily="18" charset="-128"/>
                <a:cs typeface="+mn-cs"/>
              </a:rPr>
              <a:t>Cooperation by local governments is necessary to do experimental evaluation in real settings.</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10</a:t>
            </a:fld>
            <a:endParaRPr lang="en-US" altLang="ja-JP"/>
          </a:p>
        </p:txBody>
      </p:sp>
    </p:spTree>
    <p:extLst>
      <p:ext uri="{BB962C8B-B14F-4D97-AF65-F5344CB8AC3E}">
        <p14:creationId xmlns:p14="http://schemas.microsoft.com/office/powerpoint/2010/main" val="1032879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Summary,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In this research, I study and develop </a:t>
            </a:r>
            <a:r>
              <a:rPr lang="en-US" altLang="ja-JP" b="1" dirty="0">
                <a:solidFill>
                  <a:srgbClr val="FF0000"/>
                </a:solidFill>
              </a:rPr>
              <a:t>Shelter Navi</a:t>
            </a:r>
            <a:r>
              <a:rPr lang="en-US" altLang="ja-JP" dirty="0"/>
              <a:t> for disaster</a:t>
            </a:r>
            <a:br>
              <a:rPr lang="en-US" altLang="ja-JP" dirty="0"/>
            </a:br>
            <a:r>
              <a:rPr lang="en-US" altLang="ja-JP" dirty="0"/>
              <a:t>evacuation navigation in the corona 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Research goal is to Achieve safe evacuation with avoiding 3Cs</a:t>
            </a:r>
            <a:br>
              <a:rPr lang="en-US" altLang="ja-JP" dirty="0"/>
            </a:br>
            <a:r>
              <a:rPr lang="en-US" altLang="ja-JP" dirty="0"/>
              <a:t>in shelters by </a:t>
            </a:r>
            <a:r>
              <a:rPr lang="en-US" altLang="ja-JP" dirty="0">
                <a:solidFill>
                  <a:srgbClr val="FF0000"/>
                </a:solidFill>
              </a:rPr>
              <a:t>self-help effort of citizens.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I presented basic use cases and system design like this.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Ongoing works are System development with Nakamura Lab. in Kobe University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 and Experimental evaluation in practical setting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That’s all. Thank you very much for kind attention.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11</a:t>
            </a:fld>
            <a:endParaRPr lang="en-US" altLang="ja-JP"/>
          </a:p>
        </p:txBody>
      </p:sp>
    </p:spTree>
    <p:extLst>
      <p:ext uri="{BB962C8B-B14F-4D97-AF65-F5344CB8AC3E}">
        <p14:creationId xmlns:p14="http://schemas.microsoft.com/office/powerpoint/2010/main" val="3610262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Every years, many disasters happens in Japan. This picture was taken in Kumamoto after heavy rain disaster 2020.7. </a:t>
            </a:r>
          </a:p>
          <a:p>
            <a:r>
              <a:rPr kumimoji="1" lang="en-US" altLang="ja-JP" dirty="0"/>
              <a:t>Then, people fail to evacuate in disaster because of lack of awareness and preparedness, Normalcy bias and Unaware of when and where to evacuate.</a:t>
            </a:r>
          </a:p>
          <a:p>
            <a:r>
              <a:rPr kumimoji="1" lang="en-US" altLang="ja-JP" dirty="0"/>
              <a:t>In addition, COVID-19 makes things much worse.  For example, citizens hesitate to evacuate because they are afraid of the risk of infection. </a:t>
            </a:r>
          </a:p>
          <a:p>
            <a:r>
              <a:rPr kumimoji="1" lang="en-US" altLang="ja-JP" dirty="0"/>
              <a:t>And the capacity of shelters is limited by local government to avoid 3Cs, therefore shelters may refuse to accept people.</a:t>
            </a:r>
          </a:p>
          <a:p>
            <a:r>
              <a:rPr kumimoji="1" lang="en-US" altLang="ja-JP" dirty="0"/>
              <a:t>In fact, Refusing to accept people was happen such this article.</a:t>
            </a:r>
          </a:p>
          <a:p>
            <a:r>
              <a:rPr kumimoji="1" lang="en-US" altLang="ja-JP" dirty="0"/>
              <a:t>How the disaster evacuation in the corona age should be?</a:t>
            </a:r>
          </a:p>
          <a:p>
            <a:endParaRPr kumimoji="1" lang="en-US" altLang="ja-JP" dirty="0"/>
          </a:p>
          <a:p>
            <a:r>
              <a:rPr kumimoji="1" lang="ja-JP" altLang="en-US"/>
              <a:t>日本は災害大国です．</a:t>
            </a:r>
            <a:endParaRPr kumimoji="1" lang="en-US" altLang="ja-JP" dirty="0"/>
          </a:p>
          <a:p>
            <a:r>
              <a:rPr kumimoji="1" lang="ja-JP" altLang="en-US"/>
              <a:t>毎年災害に見舞われ，多くの人が逃げ遅れによって，なくなっています．</a:t>
            </a:r>
            <a:endParaRPr kumimoji="1" lang="en-US" altLang="ja-JP" dirty="0"/>
          </a:p>
          <a:p>
            <a:r>
              <a:rPr kumimoji="1" lang="ja-JP" altLang="en-US"/>
              <a:t>これは，・・・・</a:t>
            </a:r>
          </a:p>
        </p:txBody>
      </p:sp>
      <p:sp>
        <p:nvSpPr>
          <p:cNvPr id="4" name="スライド番号プレースホルダー 3"/>
          <p:cNvSpPr>
            <a:spLocks noGrp="1"/>
          </p:cNvSpPr>
          <p:nvPr>
            <p:ph type="sldNum" sz="quarter" idx="10"/>
          </p:nvPr>
        </p:nvSpPr>
        <p:spPr/>
        <p:txBody>
          <a:bodyPr/>
          <a:lstStyle/>
          <a:p>
            <a:fld id="{B1573510-2C33-4309-9127-10EF3F5EE7F9}" type="slidenum">
              <a:rPr lang="en-US" altLang="ja-JP" smtClean="0"/>
              <a:pPr/>
              <a:t>2</a:t>
            </a:fld>
            <a:endParaRPr lang="en-US" altLang="ja-JP"/>
          </a:p>
        </p:txBody>
      </p:sp>
    </p:spTree>
    <p:extLst>
      <p:ext uri="{BB962C8B-B14F-4D97-AF65-F5344CB8AC3E}">
        <p14:creationId xmlns:p14="http://schemas.microsoft.com/office/powerpoint/2010/main" val="1952864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Local governments are thinking and doing new policies.</a:t>
            </a:r>
          </a:p>
          <a:p>
            <a:r>
              <a:rPr kumimoji="1" lang="en-US" altLang="ja-JP" dirty="0"/>
              <a:t>One of them is to develop corona-aware evacuation shelters.</a:t>
            </a:r>
          </a:p>
          <a:p>
            <a:r>
              <a:rPr kumimoji="1" lang="en-US" altLang="ja-JP" dirty="0"/>
              <a:t>They make a new guideline avoiding 3Cs in shelters. For example, space layout and floor plan, thermometry, health inquiry and phone-based alert etcetera.</a:t>
            </a:r>
          </a:p>
          <a:p>
            <a:r>
              <a:rPr kumimoji="1" lang="en-US" altLang="ja-JP" dirty="0"/>
              <a:t>This image is one example of that. People are separated each space per four or per two. And each space are separated by two meters.</a:t>
            </a:r>
          </a:p>
          <a:p>
            <a:r>
              <a:rPr kumimoji="1" lang="en-US" altLang="ja-JP" dirty="0" err="1"/>
              <a:t>Nichinan</a:t>
            </a:r>
            <a:r>
              <a:rPr kumimoji="1" lang="en-US" altLang="ja-JP" dirty="0"/>
              <a:t>-City, Miyazaki started online delivery of congestion information by smartphone application, VACAN. </a:t>
            </a:r>
          </a:p>
          <a:p>
            <a:r>
              <a:rPr kumimoji="1" lang="en-US" altLang="ja-JP" dirty="0"/>
              <a:t>This is screenshot of VACAN. Each shelter status are shown with icon in the map.</a:t>
            </a:r>
          </a:p>
          <a:p>
            <a:r>
              <a:rPr kumimoji="1" lang="en-US" altLang="ja-JP" dirty="0"/>
              <a:t>But, this application needs staff’s manually updating the status on site.</a:t>
            </a:r>
          </a:p>
          <a:p>
            <a:r>
              <a:rPr kumimoji="1" lang="en-US" altLang="ja-JP" dirty="0"/>
              <a:t>Citizens are completely relying on local government. </a:t>
            </a:r>
          </a:p>
          <a:p>
            <a:r>
              <a:rPr kumimoji="1" lang="en-US" altLang="ja-JP" dirty="0"/>
              <a:t>New policies like this will add heavy workload to staff and result in lack of scalability for number of citizens and shelters. </a:t>
            </a:r>
          </a:p>
          <a:p>
            <a:r>
              <a:rPr kumimoji="1" lang="en-US" altLang="ja-JP" dirty="0"/>
              <a:t>So, my research question is “In the corona age, how can citizens find appropriate shelters by themselves, without relying on government staff?”</a:t>
            </a:r>
          </a:p>
          <a:p>
            <a:endParaRPr kumimoji="1" lang="en-US" altLang="ja-JP" dirty="0"/>
          </a:p>
          <a:p>
            <a:endParaRPr kumimoji="1" lang="en-US" altLang="ja-JP" dirty="0"/>
          </a:p>
          <a:p>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3</a:t>
            </a:fld>
            <a:endParaRPr lang="en-US" altLang="ja-JP"/>
          </a:p>
        </p:txBody>
      </p:sp>
    </p:spTree>
    <p:extLst>
      <p:ext uri="{BB962C8B-B14F-4D97-AF65-F5344CB8AC3E}">
        <p14:creationId xmlns:p14="http://schemas.microsoft.com/office/powerpoint/2010/main" val="26391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Our research goal is to achieve safe and smooth evacuation avoiding 3Cs in shelters by self-help effort of citizens.</a:t>
            </a:r>
          </a:p>
          <a:p>
            <a:r>
              <a:rPr kumimoji="1" lang="en-US" altLang="ja-JP" dirty="0"/>
              <a:t>We approach this research by developing “shelter </a:t>
            </a:r>
            <a:r>
              <a:rPr kumimoji="1" lang="en-US" altLang="ja-JP" dirty="0" err="1"/>
              <a:t>navi</a:t>
            </a:r>
            <a:r>
              <a:rPr kumimoji="1" lang="en-US" altLang="ja-JP" dirty="0"/>
              <a:t>”, a smartphone- based navigation application.</a:t>
            </a:r>
          </a:p>
          <a:p>
            <a:r>
              <a:rPr kumimoji="1" lang="en-US" altLang="ja-JP" dirty="0"/>
              <a:t>Cloud server manages location and status of shelters. This table shows each shelter status, name, address, Max number of family member, and current status.</a:t>
            </a:r>
          </a:p>
          <a:p>
            <a:r>
              <a:rPr kumimoji="1" lang="en-US" altLang="ja-JP" dirty="0"/>
              <a:t>In “A” high school, it can accept 50 people and 48 people evacuated. So A high school is crowded and the status are shown in red. </a:t>
            </a:r>
          </a:p>
          <a:p>
            <a:r>
              <a:rPr kumimoji="1" lang="en-US" altLang="ja-JP" dirty="0"/>
              <a:t>D sports center is vacant. So the statue of D sports center is shown in green.</a:t>
            </a:r>
          </a:p>
          <a:p>
            <a:r>
              <a:rPr kumimoji="1" lang="en-US" altLang="ja-JP" dirty="0"/>
              <a:t>citizens can search shelter and the status with this application on smartphone.</a:t>
            </a:r>
          </a:p>
          <a:p>
            <a:r>
              <a:rPr kumimoji="1" lang="en-US" altLang="ja-JP" dirty="0"/>
              <a:t>Citizen’s current position is shown as a blue circle on the map. </a:t>
            </a:r>
          </a:p>
          <a:p>
            <a:r>
              <a:rPr kumimoji="1" lang="en-US" altLang="ja-JP" dirty="0"/>
              <a:t>Citizens evacuate to the vacant shelter following the map.</a:t>
            </a:r>
          </a:p>
          <a:p>
            <a:r>
              <a:rPr kumimoji="1" lang="en-US" altLang="ja-JP" dirty="0"/>
              <a:t>As citizens “check in”, the system updates the status.</a:t>
            </a:r>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4</a:t>
            </a:fld>
            <a:endParaRPr lang="en-US" altLang="ja-JP"/>
          </a:p>
        </p:txBody>
      </p:sp>
    </p:spTree>
    <p:extLst>
      <p:ext uri="{BB962C8B-B14F-4D97-AF65-F5344CB8AC3E}">
        <p14:creationId xmlns:p14="http://schemas.microsoft.com/office/powerpoint/2010/main" val="2732219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 will talk about citizens use cases.</a:t>
            </a:r>
          </a:p>
          <a:p>
            <a:r>
              <a:rPr kumimoji="1" lang="en-US" altLang="ja-JP" dirty="0"/>
              <a:t>First, citizens need to register household information to use ”Shelter Navi”.</a:t>
            </a:r>
          </a:p>
          <a:p>
            <a:r>
              <a:rPr kumimoji="1" lang="en-US" altLang="ja-JP" dirty="0"/>
              <a:t>Name, home address, email, phone, and number of family member.</a:t>
            </a:r>
          </a:p>
          <a:p>
            <a:r>
              <a:rPr kumimoji="1" lang="en-US" altLang="ja-JP" dirty="0"/>
              <a:t>Second, citizens can search shelters.</a:t>
            </a:r>
          </a:p>
          <a:p>
            <a:r>
              <a:rPr kumimoji="1" lang="en-US" altLang="ja-JP" dirty="0"/>
              <a:t>When disaster occurs, system visualizes shelters with congestion status on a map.</a:t>
            </a:r>
          </a:p>
          <a:p>
            <a:r>
              <a:rPr kumimoji="1" lang="en-US" altLang="ja-JP" dirty="0"/>
              <a:t>With the map, citizens searches a shelter to evacuate.</a:t>
            </a:r>
          </a:p>
          <a:p>
            <a:r>
              <a:rPr kumimoji="1" lang="en-US" altLang="ja-JP" dirty="0"/>
              <a:t>Third, when citizens moves to the shelter,  </a:t>
            </a:r>
          </a:p>
          <a:p>
            <a:r>
              <a:rPr kumimoji="1" lang="en-US" altLang="ja-JP" dirty="0"/>
              <a:t>and presses “check-in” button, </a:t>
            </a:r>
          </a:p>
          <a:p>
            <a:r>
              <a:rPr kumimoji="1" lang="en-US" altLang="ja-JP" dirty="0"/>
              <a:t>system records the check-in, and updates the status of the shelter.</a:t>
            </a:r>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5</a:t>
            </a:fld>
            <a:endParaRPr lang="en-US" altLang="ja-JP"/>
          </a:p>
        </p:txBody>
      </p:sp>
    </p:spTree>
    <p:extLst>
      <p:ext uri="{BB962C8B-B14F-4D97-AF65-F5344CB8AC3E}">
        <p14:creationId xmlns:p14="http://schemas.microsoft.com/office/powerpoint/2010/main" val="3874146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I will talk about local government‘s use cases.</a:t>
            </a:r>
          </a:p>
          <a:p>
            <a:r>
              <a:rPr kumimoji="1" lang="en-US" altLang="ja-JP" dirty="0"/>
              <a:t>First, local governments need to register shelter information.</a:t>
            </a:r>
          </a:p>
          <a:p>
            <a:r>
              <a:rPr kumimoji="1" lang="en-US" altLang="ja-JP" dirty="0"/>
              <a:t>Shelter name, address, </a:t>
            </a:r>
            <a:r>
              <a:rPr kumimoji="1" lang="en-US" altLang="ja-JP" dirty="0" err="1"/>
              <a:t>lat-lng</a:t>
            </a:r>
            <a:r>
              <a:rPr kumimoji="1" lang="en-US" altLang="ja-JP" dirty="0"/>
              <a:t>, capacity and description.</a:t>
            </a:r>
          </a:p>
          <a:p>
            <a:r>
              <a:rPr kumimoji="1" lang="en-US" altLang="ja-JP" dirty="0"/>
              <a:t>Second, staff can check the status of shelters.</a:t>
            </a:r>
          </a:p>
          <a:p>
            <a:r>
              <a:rPr kumimoji="1" lang="en-US" altLang="ja-JP" dirty="0"/>
              <a:t>System shows the current status of every shelter, and staff can checks if the status matches the real situation.</a:t>
            </a:r>
          </a:p>
          <a:p>
            <a:r>
              <a:rPr kumimoji="1" lang="en-US" altLang="ja-JP" dirty="0"/>
              <a:t>Third, System shows the list of evacuated citizens at every shelter, </a:t>
            </a:r>
          </a:p>
          <a:p>
            <a:r>
              <a:rPr kumimoji="1" lang="en-US" altLang="ja-JP" dirty="0"/>
              <a:t>and staff can confirm the safety of any particular citizens.</a:t>
            </a:r>
          </a:p>
          <a:p>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6</a:t>
            </a:fld>
            <a:endParaRPr lang="en-US" altLang="ja-JP"/>
          </a:p>
        </p:txBody>
      </p:sp>
    </p:spTree>
    <p:extLst>
      <p:ext uri="{BB962C8B-B14F-4D97-AF65-F5344CB8AC3E}">
        <p14:creationId xmlns:p14="http://schemas.microsoft.com/office/powerpoint/2010/main" val="285858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implement Shelter Navi as Web Application.</a:t>
            </a:r>
          </a:p>
          <a:p>
            <a:r>
              <a:rPr kumimoji="1" lang="en-US" altLang="ja-JP" dirty="0"/>
              <a:t>Server side takes a layered architecture with REST-API.</a:t>
            </a:r>
          </a:p>
          <a:p>
            <a:r>
              <a:rPr kumimoji="1" lang="en-US" altLang="ja-JP" dirty="0"/>
              <a:t>This application is Java web service with Spring Boot and integrated with Google Maps.</a:t>
            </a:r>
          </a:p>
          <a:p>
            <a:r>
              <a:rPr kumimoji="1" lang="en-US" altLang="ja-JP" dirty="0"/>
              <a:t>Data Base is made up by MySQL.</a:t>
            </a:r>
          </a:p>
          <a:p>
            <a:r>
              <a:rPr kumimoji="1" lang="en-US" altLang="ja-JP" dirty="0"/>
              <a:t>Client side is implemented(</a:t>
            </a:r>
            <a:r>
              <a:rPr kumimoji="1" lang="ja-JP" altLang="en-US"/>
              <a:t>インプルメント</a:t>
            </a:r>
            <a:r>
              <a:rPr kumimoji="1" lang="en-US" altLang="ja-JP" dirty="0"/>
              <a:t>) by HTML and JavaScript on Web browser and use Bootstrap for Responsive Web design. </a:t>
            </a:r>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7</a:t>
            </a:fld>
            <a:endParaRPr lang="en-US" altLang="ja-JP"/>
          </a:p>
        </p:txBody>
      </p:sp>
    </p:spTree>
    <p:extLst>
      <p:ext uri="{BB962C8B-B14F-4D97-AF65-F5344CB8AC3E}">
        <p14:creationId xmlns:p14="http://schemas.microsoft.com/office/powerpoint/2010/main" val="368339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 will talk about technical details.</a:t>
            </a:r>
          </a:p>
          <a:p>
            <a:r>
              <a:rPr kumimoji="1" lang="en-US" altLang="ja-JP" dirty="0"/>
              <a:t>First, Domain modeling defines data structure and relationships of Shelter Navi. The main entities are shelter and citizen and check-in.</a:t>
            </a:r>
          </a:p>
          <a:p>
            <a:r>
              <a:rPr kumimoji="1" lang="en-US" altLang="ja-JP" dirty="0"/>
              <a:t>Each entity as these data items and check-in records which citizen is in which shelter.</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Second, How does the system search shelters by distance?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System obtains current (</a:t>
            </a:r>
            <a:r>
              <a:rPr kumimoji="1" lang="en-US" altLang="ja-JP" dirty="0" err="1"/>
              <a:t>x,y</a:t>
            </a:r>
            <a:r>
              <a:rPr kumimoji="1" lang="en-US" altLang="ja-JP" dirty="0"/>
              <a:t>) from GPS and find shelters S(</a:t>
            </a:r>
            <a:r>
              <a:rPr kumimoji="1" lang="en-US" altLang="ja-JP" dirty="0" err="1"/>
              <a:t>lng,lat</a:t>
            </a:r>
            <a:r>
              <a:rPr kumimoji="1" lang="en-US" altLang="ja-JP" dirty="0"/>
              <a:t>) such that this equation is satisfied.</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This equation searches the shelters whose coordinates are nearer than distance(D) form current position (</a:t>
            </a:r>
            <a:r>
              <a:rPr kumimoji="1" lang="en-US" altLang="ja-JP" dirty="0" err="1"/>
              <a:t>x,y</a:t>
            </a:r>
            <a:r>
              <a:rPr kumimoji="1" lang="en-US" altLang="ja-JP"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Third, how does the system calculate density of shelter?</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err="1"/>
              <a:t>CheckIn</a:t>
            </a:r>
            <a:r>
              <a:rPr kumimoji="1" lang="en-US" altLang="ja-JP" dirty="0"/>
              <a:t>(S) represents the number of families currently checked in S.</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Capacity(S) represents the max number of families S can accommodate.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Density(S) equal </a:t>
            </a:r>
            <a:r>
              <a:rPr kumimoji="1" lang="en-US" altLang="ja-JP" dirty="0" err="1"/>
              <a:t>CheckIn</a:t>
            </a:r>
            <a:r>
              <a:rPr kumimoji="1" lang="en-US" altLang="ja-JP" dirty="0"/>
              <a:t>(S) divided by Capacity(S).</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altLang="ja-JP" dirty="0"/>
          </a:p>
          <a:p>
            <a:r>
              <a:rPr kumimoji="1" lang="en-US" altLang="ja-JP" dirty="0"/>
              <a:t>///////////</a:t>
            </a:r>
          </a:p>
          <a:p>
            <a:r>
              <a:rPr kumimoji="1" lang="en-US" altLang="ja-JP" dirty="0"/>
              <a:t>(Shelter’s data is shelter-id, name, address, latitude, longitude, </a:t>
            </a:r>
            <a:r>
              <a:rPr kumimoji="1" lang="en-US" altLang="ja-JP" dirty="0" err="1"/>
              <a:t>isActive</a:t>
            </a:r>
            <a:r>
              <a:rPr kumimoji="1" lang="en-US" altLang="ja-JP" dirty="0"/>
              <a:t>, and manager.</a:t>
            </a:r>
          </a:p>
          <a:p>
            <a:r>
              <a:rPr kumimoji="1" lang="en-US" altLang="ja-JP" dirty="0"/>
              <a:t>Citizen’s data is shelter-id, name, email, password, home address and number of families.</a:t>
            </a:r>
          </a:p>
          <a:p>
            <a:r>
              <a:rPr kumimoji="1" lang="en-US" altLang="ja-JP" dirty="0"/>
              <a:t>Check-in‘s data is id, shelter-id, citizen-id, check-in datetime and check-out datetime.)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8</a:t>
            </a:fld>
            <a:endParaRPr lang="en-US" altLang="ja-JP"/>
          </a:p>
        </p:txBody>
      </p:sp>
    </p:spTree>
    <p:extLst>
      <p:ext uri="{BB962C8B-B14F-4D97-AF65-F5344CB8AC3E}">
        <p14:creationId xmlns:p14="http://schemas.microsoft.com/office/powerpoint/2010/main" val="3189268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ja-JP" dirty="0"/>
              <a:t>We are currently implementing Shelter Navi with open data of Kobe City and Himeji City</a:t>
            </a:r>
            <a:r>
              <a:rPr kumimoji="1" lang="en-US" altLang="ja-JP"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These are screenshots of Prototype.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This screen shows user registration screen where the citizen registers personal information.</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This screen shows shelter search screen in which the position of each shelter is marked by a circle.</a:t>
            </a: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ja-JP" dirty="0"/>
              <a:t>Below shows the shelters name and address and capacity.</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B1573510-2C33-4309-9127-10EF3F5EE7F9}" type="slidenum">
              <a:rPr lang="en-US" altLang="ja-JP" smtClean="0"/>
              <a:pPr/>
              <a:t>9</a:t>
            </a:fld>
            <a:endParaRPr lang="en-US" altLang="ja-JP"/>
          </a:p>
        </p:txBody>
      </p:sp>
    </p:spTree>
    <p:extLst>
      <p:ext uri="{BB962C8B-B14F-4D97-AF65-F5344CB8AC3E}">
        <p14:creationId xmlns:p14="http://schemas.microsoft.com/office/powerpoint/2010/main" val="17203023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5"/>
          <p:cNvSpPr>
            <a:spLocks noChangeArrowheads="1"/>
          </p:cNvSpPr>
          <p:nvPr/>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中村匡秀：スマートホームとスマートシティ</a:t>
            </a:r>
          </a:p>
        </p:txBody>
      </p:sp>
      <p:sp>
        <p:nvSpPr>
          <p:cNvPr id="5" name="Rectangle 7"/>
          <p:cNvSpPr>
            <a:spLocks noChangeArrowheads="1"/>
          </p:cNvSpPr>
          <p:nvPr/>
        </p:nvSpPr>
        <p:spPr bwMode="auto">
          <a:xfrm>
            <a:off x="7321550" y="0"/>
            <a:ext cx="1822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ja-JP" altLang="en-US" sz="1600" b="1">
                <a:solidFill>
                  <a:schemeClr val="bg1"/>
                </a:solidFill>
                <a:latin typeface="Arial" panose="020B0604020202020204" pitchFamily="34" charset="0"/>
                <a:ea typeface="ＭＳ Ｐゴシック" panose="020B0600070205080204" pitchFamily="50" charset="-128"/>
              </a:rPr>
              <a:t>神戸大学公開講座</a:t>
            </a:r>
          </a:p>
        </p:txBody>
      </p:sp>
      <p:sp>
        <p:nvSpPr>
          <p:cNvPr id="6"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7"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8"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9" name="Picture 12" descr="logo_in14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05800" y="488950"/>
            <a:ext cx="8382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4"/>
          <p:cNvSpPr>
            <a:spLocks noGrp="1" noChangeArrowheads="1"/>
          </p:cNvSpPr>
          <p:nvPr>
            <p:ph type="ctrTitle"/>
          </p:nvPr>
        </p:nvSpPr>
        <p:spPr>
          <a:xfrm>
            <a:off x="685800" y="2130425"/>
            <a:ext cx="7772400" cy="1470025"/>
          </a:xfrm>
        </p:spPr>
        <p:txBody>
          <a:bodyPr/>
          <a:lstStyle>
            <a:lvl1pPr>
              <a:defRPr smtClean="0"/>
            </a:lvl1pPr>
          </a:lstStyle>
          <a:p>
            <a:pPr lvl="0"/>
            <a:r>
              <a:rPr lang="ja-JP" altLang="en-US" noProof="0"/>
              <a:t>マスター タイトルの書式設定</a:t>
            </a:r>
          </a:p>
        </p:txBody>
      </p:sp>
      <p:sp>
        <p:nvSpPr>
          <p:cNvPr id="51206" name="Rectangle 6"/>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vl1pPr>
          </a:lstStyle>
          <a:p>
            <a:pPr lvl="0"/>
            <a:r>
              <a:rPr lang="ja-JP" altLang="en-US" noProof="0"/>
              <a:t>マスター サブタイトルの書式設定</a:t>
            </a:r>
          </a:p>
        </p:txBody>
      </p:sp>
      <p:sp>
        <p:nvSpPr>
          <p:cNvPr id="10" name="Rectangle 2"/>
          <p:cNvSpPr>
            <a:spLocks noGrp="1" noChangeArrowheads="1"/>
          </p:cNvSpPr>
          <p:nvPr>
            <p:ph type="dt" sz="half" idx="10"/>
          </p:nvPr>
        </p:nvSpPr>
        <p:spPr>
          <a:xfrm>
            <a:off x="457200" y="6245225"/>
            <a:ext cx="2133600" cy="476250"/>
          </a:xfrm>
        </p:spPr>
        <p:txBody>
          <a:bodyPr/>
          <a:lstStyle>
            <a:lvl1pPr>
              <a:defRPr smtClean="0"/>
            </a:lvl1pPr>
          </a:lstStyle>
          <a:p>
            <a:pPr>
              <a:defRPr/>
            </a:pPr>
            <a:fld id="{C91E89B0-99F1-4E4C-9336-BF4F2462FAEF}" type="datetime1">
              <a:rPr lang="ja-JP" altLang="en-US"/>
              <a:pPr>
                <a:defRPr/>
              </a:pPr>
              <a:t>2021/1/19</a:t>
            </a:fld>
            <a:endParaRPr lang="en-US" altLang="ja-JP"/>
          </a:p>
        </p:txBody>
      </p:sp>
      <p:sp>
        <p:nvSpPr>
          <p:cNvPr id="11" name="Rectangle 3"/>
          <p:cNvSpPr>
            <a:spLocks noGrp="1" noChangeArrowheads="1"/>
          </p:cNvSpPr>
          <p:nvPr>
            <p:ph type="sldNum" sz="quarter" idx="11"/>
          </p:nvPr>
        </p:nvSpPr>
        <p:spPr>
          <a:xfrm>
            <a:off x="6553200" y="6245225"/>
            <a:ext cx="2133600" cy="476250"/>
          </a:xfrm>
        </p:spPr>
        <p:txBody>
          <a:bodyPr/>
          <a:lstStyle>
            <a:lvl1pPr>
              <a:defRPr/>
            </a:lvl1pPr>
          </a:lstStyle>
          <a:p>
            <a:fld id="{15DAAE00-D70F-4D9C-9F62-DC30E69A8CA9}" type="slidenum">
              <a:rPr lang="en-US" altLang="ja-JP"/>
              <a:pPr/>
              <a:t>‹#›</a:t>
            </a:fld>
            <a:endParaRPr lang="en-US" altLang="ja-JP"/>
          </a:p>
        </p:txBody>
      </p:sp>
    </p:spTree>
    <p:extLst>
      <p:ext uri="{BB962C8B-B14F-4D97-AF65-F5344CB8AC3E}">
        <p14:creationId xmlns:p14="http://schemas.microsoft.com/office/powerpoint/2010/main" val="394553740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FDE1D7CB-E14B-484C-AD54-D3FCD1D6F873}" type="datetime1">
              <a:rPr lang="ja-JP" altLang="en-US"/>
              <a:pPr>
                <a:defRPr/>
              </a:pPr>
              <a:t>2021/1/19</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E11F0A2D-EAE7-434E-B88B-5CF328D1B488}" type="slidenum">
              <a:rPr lang="en-US" altLang="ja-JP"/>
              <a:pPr/>
              <a:t>‹#›</a:t>
            </a:fld>
            <a:endParaRPr lang="en-US" altLang="ja-JP"/>
          </a:p>
        </p:txBody>
      </p:sp>
    </p:spTree>
    <p:extLst>
      <p:ext uri="{BB962C8B-B14F-4D97-AF65-F5344CB8AC3E}">
        <p14:creationId xmlns:p14="http://schemas.microsoft.com/office/powerpoint/2010/main" val="336777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67500" y="457200"/>
            <a:ext cx="2095500" cy="5943600"/>
          </a:xfr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381000" y="457200"/>
            <a:ext cx="6134100" cy="594360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7A72196E-95EE-4BC1-A7C5-75881C2595AE}" type="datetime1">
              <a:rPr lang="ja-JP" altLang="en-US"/>
              <a:pPr>
                <a:defRPr/>
              </a:pPr>
              <a:t>2021/1/19</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B548DE4A-0363-4A51-9D2D-511FA4314A10}" type="slidenum">
              <a:rPr lang="en-US" altLang="ja-JP"/>
              <a:pPr/>
              <a:t>‹#›</a:t>
            </a:fld>
            <a:endParaRPr lang="en-US" altLang="ja-JP"/>
          </a:p>
        </p:txBody>
      </p:sp>
    </p:spTree>
    <p:extLst>
      <p:ext uri="{BB962C8B-B14F-4D97-AF65-F5344CB8AC3E}">
        <p14:creationId xmlns:p14="http://schemas.microsoft.com/office/powerpoint/2010/main" val="3258463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2"/>
          <p:cNvSpPr>
            <a:spLocks noGrp="1" noChangeArrowheads="1"/>
          </p:cNvSpPr>
          <p:nvPr>
            <p:ph type="dt" sz="half" idx="10"/>
          </p:nvPr>
        </p:nvSpPr>
        <p:spPr>
          <a:ln/>
        </p:spPr>
        <p:txBody>
          <a:bodyPr/>
          <a:lstStyle>
            <a:lvl1pPr>
              <a:defRPr/>
            </a:lvl1pPr>
          </a:lstStyle>
          <a:p>
            <a:pPr>
              <a:defRPr/>
            </a:pPr>
            <a:fld id="{2F95EE57-C2D3-418F-A87E-719D8CCBD85A}" type="datetime1">
              <a:rPr lang="ja-JP" altLang="en-US"/>
              <a:pPr>
                <a:defRPr/>
              </a:pPr>
              <a:t>2021/1/19</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540B1702-1328-441D-B737-C2B94A2E6AF5}" type="slidenum">
              <a:rPr lang="en-US" altLang="ja-JP"/>
              <a:pPr/>
              <a:t>‹#›</a:t>
            </a:fld>
            <a:endParaRPr lang="en-US" altLang="ja-JP"/>
          </a:p>
        </p:txBody>
      </p:sp>
    </p:spTree>
    <p:extLst>
      <p:ext uri="{BB962C8B-B14F-4D97-AF65-F5344CB8AC3E}">
        <p14:creationId xmlns:p14="http://schemas.microsoft.com/office/powerpoint/2010/main" val="120598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lang="ja-JP" altLang="en-US"/>
              <a:t>マスター タイトルの書式設定</a:t>
            </a:r>
          </a:p>
        </p:txBody>
      </p:sp>
      <p:sp>
        <p:nvSpPr>
          <p:cNvPr id="3" name="テキスト プレースホルダー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Rectangle 2"/>
          <p:cNvSpPr>
            <a:spLocks noGrp="1" noChangeArrowheads="1"/>
          </p:cNvSpPr>
          <p:nvPr>
            <p:ph type="dt" sz="half" idx="10"/>
          </p:nvPr>
        </p:nvSpPr>
        <p:spPr>
          <a:ln/>
        </p:spPr>
        <p:txBody>
          <a:bodyPr/>
          <a:lstStyle>
            <a:lvl1pPr>
              <a:defRPr/>
            </a:lvl1pPr>
          </a:lstStyle>
          <a:p>
            <a:pPr>
              <a:defRPr/>
            </a:pPr>
            <a:fld id="{3AFA9B81-2374-4F6A-B7DB-2F2A7EF9A83B}" type="datetime1">
              <a:rPr lang="ja-JP" altLang="en-US"/>
              <a:pPr>
                <a:defRPr/>
              </a:pPr>
              <a:t>2021/1/19</a:t>
            </a:fld>
            <a:endParaRPr lang="en-US" altLang="ja-JP"/>
          </a:p>
        </p:txBody>
      </p:sp>
      <p:sp>
        <p:nvSpPr>
          <p:cNvPr id="5" name="Rectangle 3"/>
          <p:cNvSpPr>
            <a:spLocks noGrp="1" noChangeArrowheads="1"/>
          </p:cNvSpPr>
          <p:nvPr>
            <p:ph type="sldNum" sz="quarter" idx="11"/>
          </p:nvPr>
        </p:nvSpPr>
        <p:spPr>
          <a:ln/>
        </p:spPr>
        <p:txBody>
          <a:bodyPr/>
          <a:lstStyle>
            <a:lvl1pPr>
              <a:defRPr/>
            </a:lvl1pPr>
          </a:lstStyle>
          <a:p>
            <a:fld id="{038B077F-56BC-4204-B88A-722069358ABE}" type="slidenum">
              <a:rPr lang="en-US" altLang="ja-JP"/>
              <a:pPr/>
              <a:t>‹#›</a:t>
            </a:fld>
            <a:endParaRPr lang="en-US" altLang="ja-JP"/>
          </a:p>
        </p:txBody>
      </p:sp>
    </p:spTree>
    <p:extLst>
      <p:ext uri="{BB962C8B-B14F-4D97-AF65-F5344CB8AC3E}">
        <p14:creationId xmlns:p14="http://schemas.microsoft.com/office/powerpoint/2010/main" val="3965820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3810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066800"/>
            <a:ext cx="4114800" cy="5334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2"/>
          <p:cNvSpPr>
            <a:spLocks noGrp="1" noChangeArrowheads="1"/>
          </p:cNvSpPr>
          <p:nvPr>
            <p:ph type="dt" sz="half" idx="10"/>
          </p:nvPr>
        </p:nvSpPr>
        <p:spPr>
          <a:ln/>
        </p:spPr>
        <p:txBody>
          <a:bodyPr/>
          <a:lstStyle>
            <a:lvl1pPr>
              <a:defRPr/>
            </a:lvl1pPr>
          </a:lstStyle>
          <a:p>
            <a:pPr>
              <a:defRPr/>
            </a:pPr>
            <a:fld id="{A5DD7037-243C-4BBB-8266-31899CCA00C8}" type="datetime1">
              <a:rPr lang="ja-JP" altLang="en-US"/>
              <a:pPr>
                <a:defRPr/>
              </a:pPr>
              <a:t>2021/1/19</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4D6FB463-F47E-4529-AB41-9563136760BD}" type="slidenum">
              <a:rPr lang="en-US" altLang="ja-JP"/>
              <a:pPr/>
              <a:t>‹#›</a:t>
            </a:fld>
            <a:endParaRPr lang="en-US" altLang="ja-JP"/>
          </a:p>
        </p:txBody>
      </p:sp>
    </p:spTree>
    <p:extLst>
      <p:ext uri="{BB962C8B-B14F-4D97-AF65-F5344CB8AC3E}">
        <p14:creationId xmlns:p14="http://schemas.microsoft.com/office/powerpoint/2010/main" val="1367751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2"/>
          <p:cNvSpPr>
            <a:spLocks noGrp="1" noChangeArrowheads="1"/>
          </p:cNvSpPr>
          <p:nvPr>
            <p:ph type="dt" sz="half" idx="10"/>
          </p:nvPr>
        </p:nvSpPr>
        <p:spPr>
          <a:ln/>
        </p:spPr>
        <p:txBody>
          <a:bodyPr/>
          <a:lstStyle>
            <a:lvl1pPr>
              <a:defRPr/>
            </a:lvl1pPr>
          </a:lstStyle>
          <a:p>
            <a:pPr>
              <a:defRPr/>
            </a:pPr>
            <a:fld id="{A751900C-EF8C-47D6-BE6D-4E1D4541C3B8}" type="datetime1">
              <a:rPr lang="ja-JP" altLang="en-US"/>
              <a:pPr>
                <a:defRPr/>
              </a:pPr>
              <a:t>2021/1/19</a:t>
            </a:fld>
            <a:endParaRPr lang="en-US" altLang="ja-JP"/>
          </a:p>
        </p:txBody>
      </p:sp>
      <p:sp>
        <p:nvSpPr>
          <p:cNvPr id="8" name="Rectangle 3"/>
          <p:cNvSpPr>
            <a:spLocks noGrp="1" noChangeArrowheads="1"/>
          </p:cNvSpPr>
          <p:nvPr>
            <p:ph type="sldNum" sz="quarter" idx="11"/>
          </p:nvPr>
        </p:nvSpPr>
        <p:spPr>
          <a:ln/>
        </p:spPr>
        <p:txBody>
          <a:bodyPr/>
          <a:lstStyle>
            <a:lvl1pPr>
              <a:defRPr/>
            </a:lvl1pPr>
          </a:lstStyle>
          <a:p>
            <a:fld id="{89B0F1B2-68E3-471E-956D-09614C1B8F61}" type="slidenum">
              <a:rPr lang="en-US" altLang="ja-JP"/>
              <a:pPr/>
              <a:t>‹#›</a:t>
            </a:fld>
            <a:endParaRPr lang="en-US" altLang="ja-JP"/>
          </a:p>
        </p:txBody>
      </p:sp>
    </p:spTree>
    <p:extLst>
      <p:ext uri="{BB962C8B-B14F-4D97-AF65-F5344CB8AC3E}">
        <p14:creationId xmlns:p14="http://schemas.microsoft.com/office/powerpoint/2010/main" val="1297108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マスター タイトルの書式設定</a:t>
            </a:r>
          </a:p>
        </p:txBody>
      </p:sp>
      <p:sp>
        <p:nvSpPr>
          <p:cNvPr id="3" name="Rectangle 2"/>
          <p:cNvSpPr>
            <a:spLocks noGrp="1" noChangeArrowheads="1"/>
          </p:cNvSpPr>
          <p:nvPr>
            <p:ph type="dt" sz="half" idx="10"/>
          </p:nvPr>
        </p:nvSpPr>
        <p:spPr>
          <a:ln/>
        </p:spPr>
        <p:txBody>
          <a:bodyPr/>
          <a:lstStyle>
            <a:lvl1pPr>
              <a:defRPr/>
            </a:lvl1pPr>
          </a:lstStyle>
          <a:p>
            <a:pPr>
              <a:defRPr/>
            </a:pPr>
            <a:fld id="{519AEA61-E2A3-4057-8D18-8C175F682154}" type="datetime1">
              <a:rPr lang="ja-JP" altLang="en-US"/>
              <a:pPr>
                <a:defRPr/>
              </a:pPr>
              <a:t>2021/1/19</a:t>
            </a:fld>
            <a:endParaRPr lang="en-US" altLang="ja-JP"/>
          </a:p>
        </p:txBody>
      </p:sp>
      <p:sp>
        <p:nvSpPr>
          <p:cNvPr id="4" name="Rectangle 3"/>
          <p:cNvSpPr>
            <a:spLocks noGrp="1" noChangeArrowheads="1"/>
          </p:cNvSpPr>
          <p:nvPr>
            <p:ph type="sldNum" sz="quarter" idx="11"/>
          </p:nvPr>
        </p:nvSpPr>
        <p:spPr>
          <a:ln/>
        </p:spPr>
        <p:txBody>
          <a:bodyPr/>
          <a:lstStyle>
            <a:lvl1pPr>
              <a:defRPr/>
            </a:lvl1pPr>
          </a:lstStyle>
          <a:p>
            <a:fld id="{4CC863EA-DC82-4803-84D6-B58328180AAE}" type="slidenum">
              <a:rPr lang="en-US" altLang="ja-JP"/>
              <a:pPr/>
              <a:t>‹#›</a:t>
            </a:fld>
            <a:endParaRPr lang="en-US" altLang="ja-JP"/>
          </a:p>
        </p:txBody>
      </p:sp>
    </p:spTree>
    <p:extLst>
      <p:ext uri="{BB962C8B-B14F-4D97-AF65-F5344CB8AC3E}">
        <p14:creationId xmlns:p14="http://schemas.microsoft.com/office/powerpoint/2010/main" val="2748003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5BDCEA11-7D61-4288-8EE6-1197CF9EE7D7}" type="datetime1">
              <a:rPr lang="ja-JP" altLang="en-US"/>
              <a:pPr>
                <a:defRPr/>
              </a:pPr>
              <a:t>2021/1/19</a:t>
            </a:fld>
            <a:endParaRPr lang="en-US" altLang="ja-JP"/>
          </a:p>
        </p:txBody>
      </p:sp>
      <p:sp>
        <p:nvSpPr>
          <p:cNvPr id="3" name="Rectangle 3"/>
          <p:cNvSpPr>
            <a:spLocks noGrp="1" noChangeArrowheads="1"/>
          </p:cNvSpPr>
          <p:nvPr>
            <p:ph type="sldNum" sz="quarter" idx="11"/>
          </p:nvPr>
        </p:nvSpPr>
        <p:spPr>
          <a:ln/>
        </p:spPr>
        <p:txBody>
          <a:bodyPr/>
          <a:lstStyle>
            <a:lvl1pPr>
              <a:defRPr/>
            </a:lvl1pPr>
          </a:lstStyle>
          <a:p>
            <a:fld id="{EED126E1-1A25-4DD1-AA87-AE242AD01282}" type="slidenum">
              <a:rPr lang="en-US" altLang="ja-JP"/>
              <a:pPr/>
              <a:t>‹#›</a:t>
            </a:fld>
            <a:endParaRPr lang="en-US" altLang="ja-JP"/>
          </a:p>
        </p:txBody>
      </p:sp>
    </p:spTree>
    <p:extLst>
      <p:ext uri="{BB962C8B-B14F-4D97-AF65-F5344CB8AC3E}">
        <p14:creationId xmlns:p14="http://schemas.microsoft.com/office/powerpoint/2010/main" val="258734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5B3D197A-C698-4A91-A424-402F483A7DAB}" type="datetime1">
              <a:rPr lang="ja-JP" altLang="en-US"/>
              <a:pPr>
                <a:defRPr/>
              </a:pPr>
              <a:t>2021/1/19</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F8FDE59D-1F04-49DF-9287-324685ECC74A}" type="slidenum">
              <a:rPr lang="en-US" altLang="ja-JP"/>
              <a:pPr/>
              <a:t>‹#›</a:t>
            </a:fld>
            <a:endParaRPr lang="en-US" altLang="ja-JP"/>
          </a:p>
        </p:txBody>
      </p:sp>
    </p:spTree>
    <p:extLst>
      <p:ext uri="{BB962C8B-B14F-4D97-AF65-F5344CB8AC3E}">
        <p14:creationId xmlns:p14="http://schemas.microsoft.com/office/powerpoint/2010/main" val="1798146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ja-JP" altLang="en-US" noProof="0"/>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Rectangle 2"/>
          <p:cNvSpPr>
            <a:spLocks noGrp="1" noChangeArrowheads="1"/>
          </p:cNvSpPr>
          <p:nvPr>
            <p:ph type="dt" sz="half" idx="10"/>
          </p:nvPr>
        </p:nvSpPr>
        <p:spPr>
          <a:ln/>
        </p:spPr>
        <p:txBody>
          <a:bodyPr/>
          <a:lstStyle>
            <a:lvl1pPr>
              <a:defRPr/>
            </a:lvl1pPr>
          </a:lstStyle>
          <a:p>
            <a:pPr>
              <a:defRPr/>
            </a:pPr>
            <a:fld id="{C53FC48E-82D9-4DDD-BC43-19FE805227CA}" type="datetime1">
              <a:rPr lang="ja-JP" altLang="en-US"/>
              <a:pPr>
                <a:defRPr/>
              </a:pPr>
              <a:t>2021/1/19</a:t>
            </a:fld>
            <a:endParaRPr lang="en-US" altLang="ja-JP"/>
          </a:p>
        </p:txBody>
      </p:sp>
      <p:sp>
        <p:nvSpPr>
          <p:cNvPr id="6" name="Rectangle 3"/>
          <p:cNvSpPr>
            <a:spLocks noGrp="1" noChangeArrowheads="1"/>
          </p:cNvSpPr>
          <p:nvPr>
            <p:ph type="sldNum" sz="quarter" idx="11"/>
          </p:nvPr>
        </p:nvSpPr>
        <p:spPr>
          <a:ln/>
        </p:spPr>
        <p:txBody>
          <a:bodyPr/>
          <a:lstStyle>
            <a:lvl1pPr>
              <a:defRPr/>
            </a:lvl1pPr>
          </a:lstStyle>
          <a:p>
            <a:fld id="{9A575479-990E-4D93-8F64-8281B2C892AE}" type="slidenum">
              <a:rPr lang="en-US" altLang="ja-JP"/>
              <a:pPr/>
              <a:t>‹#›</a:t>
            </a:fld>
            <a:endParaRPr lang="en-US" altLang="ja-JP"/>
          </a:p>
        </p:txBody>
      </p:sp>
    </p:spTree>
    <p:extLst>
      <p:ext uri="{BB962C8B-B14F-4D97-AF65-F5344CB8AC3E}">
        <p14:creationId xmlns:p14="http://schemas.microsoft.com/office/powerpoint/2010/main" val="968039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dt" sz="half" idx="2"/>
          </p:nvPr>
        </p:nvSpPr>
        <p:spPr bwMode="auto">
          <a:xfrm>
            <a:off x="0" y="65786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ＭＳ Ｐゴシック" pitchFamily="50" charset="-128"/>
                <a:ea typeface="ＭＳ Ｐゴシック" pitchFamily="50" charset="-128"/>
              </a:defRPr>
            </a:lvl1pPr>
          </a:lstStyle>
          <a:p>
            <a:pPr>
              <a:defRPr/>
            </a:pPr>
            <a:fld id="{6B79D978-E3B1-471C-BD37-926CF261AFDA}" type="datetime1">
              <a:rPr lang="ja-JP" altLang="en-US"/>
              <a:pPr>
                <a:defRPr/>
              </a:pPr>
              <a:t>2021/1/19</a:t>
            </a:fld>
            <a:endParaRPr lang="en-US" altLang="ja-JP"/>
          </a:p>
        </p:txBody>
      </p:sp>
      <p:sp>
        <p:nvSpPr>
          <p:cNvPr id="6147" name="Rectangle 3"/>
          <p:cNvSpPr>
            <a:spLocks noGrp="1" noChangeArrowheads="1"/>
          </p:cNvSpPr>
          <p:nvPr>
            <p:ph type="sldNum" sz="quarter" idx="4"/>
          </p:nvPr>
        </p:nvSpPr>
        <p:spPr bwMode="auto">
          <a:xfrm>
            <a:off x="7239000" y="65913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ＭＳ Ｐゴシック" panose="020B0600070205080204" pitchFamily="50" charset="-128"/>
                <a:ea typeface="ＭＳ Ｐゴシック" panose="020B0600070205080204" pitchFamily="50" charset="-128"/>
              </a:defRPr>
            </a:lvl1pPr>
          </a:lstStyle>
          <a:p>
            <a:fld id="{7E527C10-4985-4E73-9038-AD9102CB5589}" type="slidenum">
              <a:rPr lang="en-US" altLang="ja-JP"/>
              <a:pPr/>
              <a:t>‹#›</a:t>
            </a:fld>
            <a:endParaRPr lang="en-US" altLang="ja-JP"/>
          </a:p>
        </p:txBody>
      </p:sp>
      <p:sp>
        <p:nvSpPr>
          <p:cNvPr id="1028" name="Rectangle 4"/>
          <p:cNvSpPr>
            <a:spLocks noGrp="1" noChangeArrowheads="1"/>
          </p:cNvSpPr>
          <p:nvPr>
            <p:ph type="title"/>
          </p:nvPr>
        </p:nvSpPr>
        <p:spPr bwMode="auto">
          <a:xfrm>
            <a:off x="381000" y="457200"/>
            <a:ext cx="7848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9" name="Rectangle 5"/>
          <p:cNvSpPr>
            <a:spLocks noChangeArrowheads="1"/>
          </p:cNvSpPr>
          <p:nvPr userDrawn="1"/>
        </p:nvSpPr>
        <p:spPr bwMode="auto">
          <a:xfrm>
            <a:off x="3175" y="0"/>
            <a:ext cx="9140825" cy="381000"/>
          </a:xfrm>
          <a:prstGeom prst="rect">
            <a:avLst/>
          </a:prstGeom>
          <a:gradFill rotWithShape="0">
            <a:gsLst>
              <a:gs pos="0">
                <a:srgbClr val="145214"/>
              </a:gs>
              <a:gs pos="100000">
                <a:srgbClr val="33CC33"/>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F7A1F"/>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r>
              <a:rPr lang="en-US" altLang="ja-JP" sz="1600" b="1">
                <a:solidFill>
                  <a:schemeClr val="bg1"/>
                </a:solidFill>
                <a:latin typeface="Arial" panose="020B0604020202020204" pitchFamily="34" charset="0"/>
                <a:ea typeface="ＭＳ Ｐゴシック" panose="020B0600070205080204" pitchFamily="50" charset="-128"/>
              </a:rPr>
              <a:t>GSC Presentation</a:t>
            </a:r>
            <a:endParaRPr lang="ja-JP" altLang="en-US" sz="1600" b="1">
              <a:solidFill>
                <a:schemeClr val="bg1"/>
              </a:solidFill>
              <a:latin typeface="Arial" panose="020B0604020202020204" pitchFamily="34" charset="0"/>
              <a:ea typeface="ＭＳ Ｐゴシック" panose="020B0600070205080204" pitchFamily="50" charset="-128"/>
            </a:endParaRPr>
          </a:p>
        </p:txBody>
      </p:sp>
      <p:sp>
        <p:nvSpPr>
          <p:cNvPr id="1030" name="Rectangle 6"/>
          <p:cNvSpPr>
            <a:spLocks noGrp="1" noChangeArrowheads="1"/>
          </p:cNvSpPr>
          <p:nvPr>
            <p:ph type="body" idx="1"/>
          </p:nvPr>
        </p:nvSpPr>
        <p:spPr bwMode="auto">
          <a:xfrm>
            <a:off x="381000" y="1066800"/>
            <a:ext cx="8382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ja-JP" altLang="en-US" dirty="0"/>
              <a:t>第</a:t>
            </a:r>
            <a:r>
              <a:rPr lang="en-US" altLang="ja-JP" dirty="0"/>
              <a:t>1</a:t>
            </a:r>
            <a:r>
              <a:rPr lang="ja-JP" altLang="en-US" dirty="0"/>
              <a:t>レベル</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p>
        </p:txBody>
      </p:sp>
      <p:sp>
        <p:nvSpPr>
          <p:cNvPr id="1031" name="Rectangle 7"/>
          <p:cNvSpPr>
            <a:spLocks noChangeArrowheads="1"/>
          </p:cNvSpPr>
          <p:nvPr/>
        </p:nvSpPr>
        <p:spPr bwMode="auto">
          <a:xfrm>
            <a:off x="7549086" y="28499"/>
            <a:ext cx="15744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algn="r" eaLnBrk="1" hangingPunct="1"/>
            <a:r>
              <a:rPr lang="en-US" altLang="ja-JP" sz="1600" b="1" err="1">
                <a:solidFill>
                  <a:schemeClr val="bg1"/>
                </a:solidFill>
                <a:latin typeface="Arial" panose="020B0604020202020204" pitchFamily="34" charset="0"/>
                <a:ea typeface="ＭＳ Ｐゴシック" panose="020B0600070205080204" pitchFamily="50" charset="-128"/>
              </a:rPr>
              <a:t>Hiroto</a:t>
            </a:r>
            <a:r>
              <a:rPr lang="en-US" altLang="ja-JP" sz="1600" b="1">
                <a:solidFill>
                  <a:schemeClr val="bg1"/>
                </a:solidFill>
                <a:latin typeface="Arial" panose="020B0604020202020204" pitchFamily="34" charset="0"/>
                <a:ea typeface="ＭＳ Ｐゴシック" panose="020B0600070205080204" pitchFamily="50" charset="-128"/>
              </a:rPr>
              <a:t> Nakada</a:t>
            </a:r>
            <a:endParaRPr lang="ja-JP" altLang="en-US" sz="1600" b="1">
              <a:solidFill>
                <a:schemeClr val="bg1"/>
              </a:solidFill>
              <a:latin typeface="Arial" panose="020B0604020202020204" pitchFamily="34" charset="0"/>
              <a:ea typeface="ＭＳ Ｐゴシック" panose="020B0600070205080204" pitchFamily="50" charset="-128"/>
            </a:endParaRPr>
          </a:p>
        </p:txBody>
      </p:sp>
      <p:sp>
        <p:nvSpPr>
          <p:cNvPr id="1032" name="Rectangle 8"/>
          <p:cNvSpPr>
            <a:spLocks noChangeArrowheads="1"/>
          </p:cNvSpPr>
          <p:nvPr/>
        </p:nvSpPr>
        <p:spPr bwMode="auto">
          <a:xfrm>
            <a:off x="0" y="381000"/>
            <a:ext cx="9144000" cy="76200"/>
          </a:xfrm>
          <a:prstGeom prst="rect">
            <a:avLst/>
          </a:prstGeom>
          <a:gradFill rotWithShape="0">
            <a:gsLst>
              <a:gs pos="0">
                <a:srgbClr val="99FF33"/>
              </a:gs>
              <a:gs pos="100000">
                <a:srgbClr val="477618"/>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endParaRPr lang="ja-JP" altLang="en-US"/>
          </a:p>
        </p:txBody>
      </p:sp>
      <p:sp>
        <p:nvSpPr>
          <p:cNvPr id="1033" name="Line 9"/>
          <p:cNvSpPr>
            <a:spLocks noChangeShapeType="1"/>
          </p:cNvSpPr>
          <p:nvPr/>
        </p:nvSpPr>
        <p:spPr bwMode="auto">
          <a:xfrm>
            <a:off x="1219200" y="6667500"/>
            <a:ext cx="7924800" cy="0"/>
          </a:xfrm>
          <a:prstGeom prst="line">
            <a:avLst/>
          </a:prstGeom>
          <a:noFill/>
          <a:ln w="28575">
            <a:solidFill>
              <a:srgbClr val="66FF33"/>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sp>
        <p:nvSpPr>
          <p:cNvPr id="1034" name="Line 10"/>
          <p:cNvSpPr>
            <a:spLocks noChangeShapeType="1"/>
          </p:cNvSpPr>
          <p:nvPr/>
        </p:nvSpPr>
        <p:spPr bwMode="auto">
          <a:xfrm>
            <a:off x="609600" y="6629400"/>
            <a:ext cx="8534400" cy="0"/>
          </a:xfrm>
          <a:prstGeom prst="line">
            <a:avLst/>
          </a:prstGeom>
          <a:noFill/>
          <a:ln w="28575">
            <a:solidFill>
              <a:srgbClr val="0066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ja-JP" altLang="en-US"/>
          </a:p>
        </p:txBody>
      </p:sp>
      <p:pic>
        <p:nvPicPr>
          <p:cNvPr id="1035" name="Picture 12" descr="logo_in140"/>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8610600" y="488950"/>
            <a:ext cx="533400" cy="464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6" r:id="rId1"/>
    <p:sldLayoutId id="2147483685" r:id="rId2"/>
    <p:sldLayoutId id="2147483684" r:id="rId3"/>
    <p:sldLayoutId id="2147483683" r:id="rId4"/>
    <p:sldLayoutId id="2147483682" r:id="rId5"/>
    <p:sldLayoutId id="2147483681" r:id="rId6"/>
    <p:sldLayoutId id="2147483680" r:id="rId7"/>
    <p:sldLayoutId id="2147483679" r:id="rId8"/>
    <p:sldLayoutId id="2147483678" r:id="rId9"/>
    <p:sldLayoutId id="2147483677" r:id="rId10"/>
    <p:sldLayoutId id="2147483676" r:id="rId11"/>
  </p:sldLayoutIdLst>
  <p:hf hdr="0" ftr="0" dt="0"/>
  <p:txStyles>
    <p:title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p:titleStyle>
    <p:bodyStyle>
      <a:lvl1pPr marL="342900" indent="-342900" algn="l" rtl="0" eaLnBrk="1" fontAlgn="base" hangingPunct="1">
        <a:spcBef>
          <a:spcPct val="20000"/>
        </a:spcBef>
        <a:spcAft>
          <a:spcPct val="0"/>
        </a:spcAft>
        <a:buClr>
          <a:srgbClr val="333399"/>
        </a:buClr>
        <a:buFont typeface="Wingdings" panose="05000000000000000000" pitchFamily="2" charset="2"/>
        <a:buChar char="n"/>
        <a:defRPr kumimoji="1" sz="2400">
          <a:solidFill>
            <a:schemeClr val="tx1"/>
          </a:solidFill>
          <a:latin typeface="+mn-lt"/>
          <a:ea typeface="+mn-ea"/>
          <a:cs typeface="+mn-cs"/>
        </a:defRPr>
      </a:lvl1pPr>
      <a:lvl2pPr marL="742950" indent="-285750" algn="l" rtl="0" eaLnBrk="1" fontAlgn="base" hangingPunct="1">
        <a:spcBef>
          <a:spcPct val="20000"/>
        </a:spcBef>
        <a:spcAft>
          <a:spcPct val="0"/>
        </a:spcAft>
        <a:buClr>
          <a:srgbClr val="3399FF"/>
        </a:buClr>
        <a:buFont typeface="Wingdings" panose="05000000000000000000" pitchFamily="2" charset="2"/>
        <a:buChar char="u"/>
        <a:defRPr kumimoji="1" sz="2000">
          <a:solidFill>
            <a:srgbClr val="0070C0"/>
          </a:solidFill>
          <a:latin typeface="+mn-lt"/>
          <a:ea typeface="+mn-ea"/>
        </a:defRPr>
      </a:lvl2pPr>
      <a:lvl3pPr marL="1143000" indent="-228600" algn="l" rtl="0" eaLnBrk="1" fontAlgn="base" hangingPunct="1">
        <a:spcBef>
          <a:spcPct val="20000"/>
        </a:spcBef>
        <a:spcAft>
          <a:spcPct val="0"/>
        </a:spcAft>
        <a:buClr>
          <a:srgbClr val="00FFFF"/>
        </a:buClr>
        <a:buFont typeface="Wingdings" panose="05000000000000000000" pitchFamily="2" charset="2"/>
        <a:buChar char="l"/>
        <a:defRPr kumimoji="1">
          <a:solidFill>
            <a:schemeClr val="tx1"/>
          </a:solidFill>
          <a:latin typeface="+mn-lt"/>
          <a:ea typeface="+mn-ea"/>
        </a:defRPr>
      </a:lvl3pPr>
      <a:lvl4pPr marL="1600200" indent="-228600" algn="l" rtl="0" eaLnBrk="1" fontAlgn="base" hangingPunct="1">
        <a:spcBef>
          <a:spcPct val="20000"/>
        </a:spcBef>
        <a:spcAft>
          <a:spcPct val="0"/>
        </a:spcAft>
        <a:defRPr kumimoji="1">
          <a:solidFill>
            <a:schemeClr val="tx1"/>
          </a:solidFill>
          <a:latin typeface="+mn-lt"/>
          <a:ea typeface="+mn-ea"/>
        </a:defRPr>
      </a:lvl4pPr>
      <a:lvl5pPr marL="2057400" indent="-228600" algn="l" rtl="0" eaLnBrk="1" fontAlgn="base" hangingPunct="1">
        <a:spcBef>
          <a:spcPct val="20000"/>
        </a:spcBef>
        <a:spcAft>
          <a:spcPct val="0"/>
        </a:spcAft>
        <a:defRPr kumimoji="1">
          <a:solidFill>
            <a:schemeClr val="tx1"/>
          </a:solidFill>
          <a:latin typeface="+mn-lt"/>
          <a:ea typeface="+mn-ea"/>
        </a:defRPr>
      </a:lvl5pPr>
      <a:lvl6pPr marL="2514600" indent="-228600" algn="l" rtl="0" eaLnBrk="1" fontAlgn="base" hangingPunct="1">
        <a:spcBef>
          <a:spcPct val="20000"/>
        </a:spcBef>
        <a:spcAft>
          <a:spcPct val="0"/>
        </a:spcAft>
        <a:defRPr kumimoji="1">
          <a:solidFill>
            <a:schemeClr val="tx1"/>
          </a:solidFill>
          <a:latin typeface="+mn-lt"/>
          <a:ea typeface="+mn-ea"/>
        </a:defRPr>
      </a:lvl6pPr>
      <a:lvl7pPr marL="2971800" indent="-228600" algn="l" rtl="0" eaLnBrk="1" fontAlgn="base" hangingPunct="1">
        <a:spcBef>
          <a:spcPct val="20000"/>
        </a:spcBef>
        <a:spcAft>
          <a:spcPct val="0"/>
        </a:spcAft>
        <a:defRPr kumimoji="1">
          <a:solidFill>
            <a:schemeClr val="tx1"/>
          </a:solidFill>
          <a:latin typeface="+mn-lt"/>
          <a:ea typeface="+mn-ea"/>
        </a:defRPr>
      </a:lvl7pPr>
      <a:lvl8pPr marL="3429000" indent="-228600" algn="l" rtl="0" eaLnBrk="1" fontAlgn="base" hangingPunct="1">
        <a:spcBef>
          <a:spcPct val="20000"/>
        </a:spcBef>
        <a:spcAft>
          <a:spcPct val="0"/>
        </a:spcAft>
        <a:defRPr kumimoji="1">
          <a:solidFill>
            <a:schemeClr val="tx1"/>
          </a:solidFill>
          <a:latin typeface="+mn-lt"/>
          <a:ea typeface="+mn-ea"/>
        </a:defRPr>
      </a:lvl8pPr>
      <a:lvl9pPr marL="3886200" indent="-228600" algn="l" rtl="0" eaLnBrk="1" fontAlgn="base" hangingPunct="1">
        <a:spcBef>
          <a:spcPct val="20000"/>
        </a:spcBef>
        <a:spcAft>
          <a:spcPct val="0"/>
        </a:spcAft>
        <a:defRPr kumimoji="1">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7.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4.xml"/><Relationship Id="rId7" Type="http://schemas.openxmlformats.org/officeDocument/2006/relationships/image" Target="../media/image15.png"/><Relationship Id="rId12"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tiff"/></Relationships>
</file>

<file path=ppt/slides/_rels/slide5.xml.rels><?xml version="1.0" encoding="UTF-8" standalone="yes"?>
<Relationships xmlns="http://schemas.openxmlformats.org/package/2006/relationships"><Relationship Id="rId8" Type="http://schemas.openxmlformats.org/officeDocument/2006/relationships/image" Target="../media/image17.tiff"/><Relationship Id="rId3" Type="http://schemas.openxmlformats.org/officeDocument/2006/relationships/notesSlide" Target="../notesSlides/notesSlide5.xml"/><Relationship Id="rId7" Type="http://schemas.openxmlformats.org/officeDocument/2006/relationships/image" Target="../media/image22.tiff"/><Relationship Id="rId12" Type="http://schemas.openxmlformats.org/officeDocument/2006/relationships/hyperlink" Target="mailto:hiroto@aaa.jp"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21.tiff"/><Relationship Id="rId11" Type="http://schemas.openxmlformats.org/officeDocument/2006/relationships/image" Target="../media/image25.png"/><Relationship Id="rId5" Type="http://schemas.openxmlformats.org/officeDocument/2006/relationships/image" Target="../media/image20.tiff"/><Relationship Id="rId10" Type="http://schemas.openxmlformats.org/officeDocument/2006/relationships/image" Target="../media/image24.tiff"/><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6.xml"/><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image" Target="../media/image17.tiff"/><Relationship Id="rId4" Type="http://schemas.openxmlformats.org/officeDocument/2006/relationships/image" Target="../media/image26.tiff"/><Relationship Id="rId9" Type="http://schemas.openxmlformats.org/officeDocument/2006/relationships/image" Target="../media/image24.tiff"/></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png"/><Relationship Id="rId3" Type="http://schemas.openxmlformats.org/officeDocument/2006/relationships/image" Target="../media/image28.tiff"/><Relationship Id="rId7" Type="http://schemas.openxmlformats.org/officeDocument/2006/relationships/image" Target="../media/image32.tiff"/><Relationship Id="rId12" Type="http://schemas.openxmlformats.org/officeDocument/2006/relationships/image" Target="../media/image36.png"/><Relationship Id="rId17" Type="http://schemas.openxmlformats.org/officeDocument/2006/relationships/image" Target="../media/image17.tiff"/><Relationship Id="rId2" Type="http://schemas.openxmlformats.org/officeDocument/2006/relationships/notesSlide" Target="../notesSlides/notesSlide7.xml"/><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1.tiff"/><Relationship Id="rId11" Type="http://schemas.openxmlformats.org/officeDocument/2006/relationships/image" Target="../media/image35.png"/><Relationship Id="rId5" Type="http://schemas.openxmlformats.org/officeDocument/2006/relationships/image" Target="../media/image30.tiff"/><Relationship Id="rId15" Type="http://schemas.openxmlformats.org/officeDocument/2006/relationships/image" Target="../media/image39.jpeg"/><Relationship Id="rId10" Type="http://schemas.openxmlformats.org/officeDocument/2006/relationships/image" Target="../media/image26.tiff"/><Relationship Id="rId4" Type="http://schemas.openxmlformats.org/officeDocument/2006/relationships/image" Target="../media/image29.tiff"/><Relationship Id="rId9" Type="http://schemas.openxmlformats.org/officeDocument/2006/relationships/image" Target="../media/image34.png"/><Relationship Id="rId1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1.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sldNum" sz="quarter" idx="11"/>
          </p:nvPr>
        </p:nvSpPr>
        <p:spPr/>
        <p:txBody>
          <a:bodyPr/>
          <a:lstStyle>
            <a:lvl1pPr eaLnBrk="0" hangingPunct="0">
              <a:defRPr kumimoji="1" sz="2400">
                <a:solidFill>
                  <a:schemeClr val="tx1"/>
                </a:solidFill>
                <a:latin typeface="Times" panose="02020603050405020304" pitchFamily="18" charset="0"/>
                <a:ea typeface="Osaka" charset="-128"/>
              </a:defRPr>
            </a:lvl1pPr>
            <a:lvl2pPr marL="742950" indent="-285750" eaLnBrk="0" hangingPunct="0">
              <a:defRPr kumimoji="1" sz="2400">
                <a:solidFill>
                  <a:schemeClr val="tx1"/>
                </a:solidFill>
                <a:latin typeface="Times" panose="02020603050405020304" pitchFamily="18" charset="0"/>
                <a:ea typeface="Osaka" charset="-128"/>
              </a:defRPr>
            </a:lvl2pPr>
            <a:lvl3pPr marL="1143000" indent="-228600" eaLnBrk="0" hangingPunct="0">
              <a:defRPr kumimoji="1" sz="2400">
                <a:solidFill>
                  <a:schemeClr val="tx1"/>
                </a:solidFill>
                <a:latin typeface="Times" panose="02020603050405020304" pitchFamily="18" charset="0"/>
                <a:ea typeface="Osaka" charset="-128"/>
              </a:defRPr>
            </a:lvl3pPr>
            <a:lvl4pPr marL="1600200" indent="-228600" eaLnBrk="0" hangingPunct="0">
              <a:defRPr kumimoji="1" sz="2400">
                <a:solidFill>
                  <a:schemeClr val="tx1"/>
                </a:solidFill>
                <a:latin typeface="Times" panose="02020603050405020304" pitchFamily="18" charset="0"/>
                <a:ea typeface="Osaka" charset="-128"/>
              </a:defRPr>
            </a:lvl4pPr>
            <a:lvl5pPr marL="2057400" indent="-228600" eaLnBrk="0" hangingPunct="0">
              <a:defRPr kumimoji="1" sz="2400">
                <a:solidFill>
                  <a:schemeClr val="tx1"/>
                </a:solidFill>
                <a:latin typeface="Times" panose="02020603050405020304" pitchFamily="18" charset="0"/>
                <a:ea typeface="Osaka" charset="-128"/>
              </a:defRPr>
            </a:lvl5pPr>
            <a:lvl6pPr marL="25146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6pPr>
            <a:lvl7pPr marL="29718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7pPr>
            <a:lvl8pPr marL="34290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8pPr>
            <a:lvl9pPr marL="3886200" indent="-228600" eaLnBrk="0" fontAlgn="base" hangingPunct="0">
              <a:spcBef>
                <a:spcPct val="0"/>
              </a:spcBef>
              <a:spcAft>
                <a:spcPct val="0"/>
              </a:spcAft>
              <a:defRPr kumimoji="1" sz="2400">
                <a:solidFill>
                  <a:schemeClr val="tx1"/>
                </a:solidFill>
                <a:latin typeface="Times" panose="02020603050405020304" pitchFamily="18" charset="0"/>
                <a:ea typeface="Osaka" charset="-128"/>
              </a:defRPr>
            </a:lvl9pPr>
          </a:lstStyle>
          <a:p>
            <a:pPr eaLnBrk="1" hangingPunct="1"/>
            <a:fld id="{48617A4E-1AA9-4E87-932F-921102FDA1B9}" type="slidenum">
              <a:rPr lang="en-US" altLang="ja-JP" sz="1400">
                <a:latin typeface="ＭＳ Ｐゴシック" panose="020B0600070205080204" pitchFamily="50" charset="-128"/>
                <a:ea typeface="ＭＳ Ｐゴシック" panose="020B0600070205080204" pitchFamily="50" charset="-128"/>
              </a:rPr>
              <a:pPr eaLnBrk="1" hangingPunct="1"/>
              <a:t>1</a:t>
            </a:fld>
            <a:endParaRPr lang="en-US" altLang="ja-JP" sz="1400" dirty="0">
              <a:latin typeface="ＭＳ Ｐゴシック" panose="020B0600070205080204" pitchFamily="50" charset="-128"/>
              <a:ea typeface="ＭＳ Ｐゴシック" panose="020B0600070205080204" pitchFamily="50" charset="-128"/>
            </a:endParaRPr>
          </a:p>
        </p:txBody>
      </p:sp>
      <p:sp>
        <p:nvSpPr>
          <p:cNvPr id="3075" name="Rectangle 2"/>
          <p:cNvSpPr>
            <a:spLocks noGrp="1" noChangeArrowheads="1"/>
          </p:cNvSpPr>
          <p:nvPr>
            <p:ph type="ctrTitle" idx="4294967295"/>
          </p:nvPr>
        </p:nvSpPr>
        <p:spPr>
          <a:xfrm>
            <a:off x="200872" y="840570"/>
            <a:ext cx="8763000" cy="1143000"/>
          </a:xfrm>
        </p:spPr>
        <p:txBody>
          <a:bodyPr/>
          <a:lstStyle/>
          <a:p>
            <a:pPr algn="ctr"/>
            <a:r>
              <a:rPr lang="ja-JP" altLang="en-US" b="0"/>
              <a:t>コロナ時代の密を考慮した</a:t>
            </a:r>
            <a:br>
              <a:rPr lang="en-US" altLang="ja-JP" b="0" dirty="0"/>
            </a:br>
            <a:r>
              <a:rPr lang="ja-JP" altLang="en-US" b="0"/>
              <a:t>避難所ナビゲーションアプリの開発</a:t>
            </a:r>
            <a:endParaRPr lang="en-US" altLang="ja-JP" sz="2000" dirty="0"/>
          </a:p>
        </p:txBody>
      </p:sp>
      <p:sp>
        <p:nvSpPr>
          <p:cNvPr id="3076" name="Rectangle 3"/>
          <p:cNvSpPr>
            <a:spLocks noGrp="1" noChangeArrowheads="1"/>
          </p:cNvSpPr>
          <p:nvPr>
            <p:ph type="subTitle" idx="4294967295"/>
          </p:nvPr>
        </p:nvSpPr>
        <p:spPr>
          <a:xfrm>
            <a:off x="-1208487" y="2387732"/>
            <a:ext cx="8655756" cy="609600"/>
          </a:xfrm>
        </p:spPr>
        <p:txBody>
          <a:bodyPr/>
          <a:lstStyle/>
          <a:p>
            <a:pPr marL="0" indent="0" algn="ctr" eaLnBrk="1" hangingPunct="1">
              <a:buFont typeface="Wingdings" panose="05000000000000000000" pitchFamily="2" charset="2"/>
              <a:buNone/>
            </a:pPr>
            <a:r>
              <a:rPr lang="ja-JP" altLang="en-US" b="1"/>
              <a:t>中田</a:t>
            </a:r>
            <a:r>
              <a:rPr lang="en-US" altLang="ja-JP" b="1" dirty="0"/>
              <a:t> </a:t>
            </a:r>
            <a:r>
              <a:rPr lang="ja-JP" altLang="en-US" b="1"/>
              <a:t>大翔</a:t>
            </a:r>
            <a:endParaRPr lang="en-US" altLang="ja-JP" b="1" dirty="0"/>
          </a:p>
          <a:p>
            <a:pPr marL="0" indent="0" algn="ctr" eaLnBrk="1" hangingPunct="1">
              <a:buFont typeface="Wingdings" panose="05000000000000000000" pitchFamily="2" charset="2"/>
              <a:buNone/>
            </a:pPr>
            <a:r>
              <a:rPr lang="ja-JP" altLang="en-US" sz="2000"/>
              <a:t>兵庫県立姫路西高等学校</a:t>
            </a:r>
            <a:r>
              <a:rPr lang="en-US" altLang="ja-JP" sz="2000" dirty="0"/>
              <a:t> 2</a:t>
            </a:r>
            <a:r>
              <a:rPr lang="ja-JP" altLang="en-US" sz="2000"/>
              <a:t>年</a:t>
            </a:r>
            <a:r>
              <a:rPr lang="en-US" altLang="ja-JP" sz="2000" dirty="0"/>
              <a:t>,</a:t>
            </a:r>
          </a:p>
          <a:p>
            <a:pPr marL="0" indent="0" algn="ctr" eaLnBrk="1" hangingPunct="1">
              <a:buFont typeface="Wingdings" panose="05000000000000000000" pitchFamily="2" charset="2"/>
              <a:buNone/>
            </a:pPr>
            <a:r>
              <a:rPr lang="en-US" altLang="ja-JP" sz="2000" dirty="0"/>
              <a:t>JST</a:t>
            </a:r>
            <a:r>
              <a:rPr lang="ja-JP" altLang="en-US" sz="2000"/>
              <a:t>グローバスサイエンスキャンパス</a:t>
            </a:r>
            <a:r>
              <a:rPr lang="en-US" altLang="ja-JP" sz="2000" dirty="0"/>
              <a:t> </a:t>
            </a:r>
          </a:p>
          <a:p>
            <a:pPr marL="0" indent="0" algn="ctr" eaLnBrk="1" hangingPunct="1">
              <a:buFont typeface="Wingdings" panose="05000000000000000000" pitchFamily="2" charset="2"/>
              <a:buNone/>
            </a:pPr>
            <a:r>
              <a:rPr lang="en-US" altLang="ja-JP" sz="2000" dirty="0"/>
              <a:t>ROOT</a:t>
            </a:r>
            <a:r>
              <a:rPr lang="ja-JP" altLang="en-US" sz="2000"/>
              <a:t>プログラム（神戸大学）</a:t>
            </a:r>
            <a:endParaRPr lang="en-US" altLang="ja-JP" sz="2000" dirty="0"/>
          </a:p>
          <a:p>
            <a:pPr marL="0" indent="0" algn="ctr" eaLnBrk="1" hangingPunct="1">
              <a:buNone/>
            </a:pPr>
            <a:endParaRPr lang="en-US" altLang="ja-JP" dirty="0"/>
          </a:p>
          <a:p>
            <a:pPr marL="0" indent="0" algn="ctr" eaLnBrk="1" hangingPunct="1">
              <a:buNone/>
            </a:pPr>
            <a:endParaRPr lang="en-US" altLang="ja-JP" sz="800" dirty="0"/>
          </a:p>
          <a:p>
            <a:pPr marL="0" indent="0" algn="ctr" eaLnBrk="1" hangingPunct="1">
              <a:buNone/>
            </a:pPr>
            <a:r>
              <a:rPr lang="ja-JP" altLang="en-US" b="1"/>
              <a:t>室谷</a:t>
            </a:r>
            <a:r>
              <a:rPr lang="en-US" altLang="ja-JP" b="1" dirty="0"/>
              <a:t> </a:t>
            </a:r>
            <a:r>
              <a:rPr lang="ja-JP" altLang="en-US" b="1"/>
              <a:t>敏生</a:t>
            </a:r>
            <a:endParaRPr lang="en-US" altLang="ja-JP" b="1" dirty="0"/>
          </a:p>
          <a:p>
            <a:pPr marL="0" indent="0" algn="ctr" eaLnBrk="1" hangingPunct="1">
              <a:buNone/>
            </a:pPr>
            <a:r>
              <a:rPr lang="ja-JP" altLang="en-US" b="1"/>
              <a:t>中村</a:t>
            </a:r>
            <a:r>
              <a:rPr lang="en-US" altLang="ja-JP" b="1" dirty="0"/>
              <a:t> </a:t>
            </a:r>
            <a:r>
              <a:rPr lang="ja-JP" altLang="en-US" b="1"/>
              <a:t>匡秀</a:t>
            </a:r>
            <a:endParaRPr lang="en-US" altLang="ja-JP" b="1" dirty="0"/>
          </a:p>
          <a:p>
            <a:pPr marL="0" indent="0" algn="ctr" eaLnBrk="1" hangingPunct="1">
              <a:buNone/>
            </a:pPr>
            <a:endParaRPr lang="en-US" altLang="ja-JP" sz="100" b="1" dirty="0"/>
          </a:p>
          <a:p>
            <a:pPr marL="0" indent="0" algn="ctr" eaLnBrk="1" hangingPunct="1">
              <a:buNone/>
            </a:pPr>
            <a:r>
              <a:rPr lang="ja-JP" altLang="en-US" sz="2000"/>
              <a:t>　　　　　　神戸大学大学院システム情報学研究科</a:t>
            </a:r>
          </a:p>
        </p:txBody>
      </p:sp>
      <p:pic>
        <p:nvPicPr>
          <p:cNvPr id="7" name="図 6">
            <a:extLst>
              <a:ext uri="{FF2B5EF4-FFF2-40B4-BE49-F238E27FC236}">
                <a16:creationId xmlns:a16="http://schemas.microsoft.com/office/drawing/2014/main" id="{D1BFE1A8-A726-1444-BC53-42DC9EB91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610" y="2044769"/>
            <a:ext cx="1611671" cy="1611671"/>
          </a:xfrm>
          <a:prstGeom prst="rect">
            <a:avLst/>
          </a:prstGeom>
        </p:spPr>
      </p:pic>
      <p:pic>
        <p:nvPicPr>
          <p:cNvPr id="9" name="図 8">
            <a:extLst>
              <a:ext uri="{FF2B5EF4-FFF2-40B4-BE49-F238E27FC236}">
                <a16:creationId xmlns:a16="http://schemas.microsoft.com/office/drawing/2014/main" id="{05C29EEF-CB5F-C54C-B04A-6BFD0880EF70}"/>
              </a:ext>
            </a:extLst>
          </p:cNvPr>
          <p:cNvPicPr>
            <a:picLocks noChangeAspect="1"/>
          </p:cNvPicPr>
          <p:nvPr/>
        </p:nvPicPr>
        <p:blipFill rotWithShape="1">
          <a:blip r:embed="rId4">
            <a:extLst>
              <a:ext uri="{28A0092B-C50C-407E-A947-70E740481C1C}">
                <a14:useLocalDpi xmlns:a14="http://schemas.microsoft.com/office/drawing/2010/main" val="0"/>
              </a:ext>
            </a:extLst>
          </a:blip>
          <a:srcRect l="25772" t="13810" r="35569" b="56515"/>
          <a:stretch/>
        </p:blipFill>
        <p:spPr>
          <a:xfrm>
            <a:off x="6830445" y="3740835"/>
            <a:ext cx="1341955" cy="1615385"/>
          </a:xfrm>
          <a:prstGeom prst="rect">
            <a:avLst/>
          </a:prstGeom>
        </p:spPr>
      </p:pic>
      <p:pic>
        <p:nvPicPr>
          <p:cNvPr id="11" name="図 10">
            <a:extLst>
              <a:ext uri="{FF2B5EF4-FFF2-40B4-BE49-F238E27FC236}">
                <a16:creationId xmlns:a16="http://schemas.microsoft.com/office/drawing/2014/main" id="{1FD147CE-FDCD-3046-BFD5-86B7159E4F5C}"/>
              </a:ext>
            </a:extLst>
          </p:cNvPr>
          <p:cNvPicPr>
            <a:picLocks noChangeAspect="1"/>
          </p:cNvPicPr>
          <p:nvPr/>
        </p:nvPicPr>
        <p:blipFill rotWithShape="1">
          <a:blip r:embed="rId5">
            <a:extLst>
              <a:ext uri="{28A0092B-C50C-407E-A947-70E740481C1C}">
                <a14:useLocalDpi xmlns:a14="http://schemas.microsoft.com/office/drawing/2010/main" val="0"/>
              </a:ext>
            </a:extLst>
          </a:blip>
          <a:srcRect l="7438" t="4154" r="2722" b="38533"/>
          <a:stretch/>
        </p:blipFill>
        <p:spPr>
          <a:xfrm>
            <a:off x="5269139" y="3740835"/>
            <a:ext cx="1510941" cy="16116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DD2DA-9237-B34B-8D0C-F6168664B90D}"/>
              </a:ext>
            </a:extLst>
          </p:cNvPr>
          <p:cNvSpPr>
            <a:spLocks noGrp="1"/>
          </p:cNvSpPr>
          <p:nvPr>
            <p:ph type="title"/>
          </p:nvPr>
        </p:nvSpPr>
        <p:spPr/>
        <p:txBody>
          <a:bodyPr/>
          <a:lstStyle/>
          <a:p>
            <a:r>
              <a:rPr kumimoji="1" lang="ja-JP" altLang="en-US"/>
              <a:t>考察</a:t>
            </a:r>
          </a:p>
        </p:txBody>
      </p:sp>
      <p:sp>
        <p:nvSpPr>
          <p:cNvPr id="3" name="コンテンツ プレースホルダー 2">
            <a:extLst>
              <a:ext uri="{FF2B5EF4-FFF2-40B4-BE49-F238E27FC236}">
                <a16:creationId xmlns:a16="http://schemas.microsoft.com/office/drawing/2014/main" id="{D417F680-B191-E14B-8089-7B76F1EBFC2C}"/>
              </a:ext>
            </a:extLst>
          </p:cNvPr>
          <p:cNvSpPr>
            <a:spLocks noGrp="1"/>
          </p:cNvSpPr>
          <p:nvPr>
            <p:ph idx="1"/>
          </p:nvPr>
        </p:nvSpPr>
        <p:spPr/>
        <p:txBody>
          <a:bodyPr/>
          <a:lstStyle/>
          <a:p>
            <a:r>
              <a:rPr lang="en-US" altLang="ja-JP" dirty="0"/>
              <a:t>Shelter Navi</a:t>
            </a:r>
            <a:r>
              <a:rPr lang="ja-JP" altLang="en-US"/>
              <a:t>の効果・メリット</a:t>
            </a:r>
            <a:endParaRPr lang="en-US" altLang="ja-JP" dirty="0"/>
          </a:p>
          <a:p>
            <a:pPr lvl="1"/>
            <a:r>
              <a:rPr lang="ja-JP" altLang="en-US"/>
              <a:t>住民が収容人数に余裕のある避難所を自力で見つけることができる</a:t>
            </a:r>
            <a:endParaRPr lang="en-US" altLang="ja-JP" dirty="0"/>
          </a:p>
          <a:p>
            <a:pPr lvl="1"/>
            <a:r>
              <a:rPr lang="ja-JP" altLang="en-US"/>
              <a:t>システムによって避難所の混雑状況が自動で算出される</a:t>
            </a:r>
            <a:endParaRPr lang="en-US" altLang="ja-JP" dirty="0"/>
          </a:p>
          <a:p>
            <a:pPr lvl="1"/>
            <a:r>
              <a:rPr lang="ja-JP" altLang="en-US"/>
              <a:t>自治体職員がリアルタイムで全ての避難所の状態を確認できる</a:t>
            </a:r>
            <a:endParaRPr lang="en-US" altLang="ja-JP" dirty="0"/>
          </a:p>
          <a:p>
            <a:r>
              <a:rPr lang="en-US" altLang="ja-JP" dirty="0"/>
              <a:t>Shelter Navi</a:t>
            </a:r>
            <a:r>
              <a:rPr lang="ja-JP" altLang="en-US"/>
              <a:t>の限界</a:t>
            </a:r>
            <a:endParaRPr lang="en-US" altLang="ja-JP" dirty="0"/>
          </a:p>
          <a:p>
            <a:pPr lvl="1"/>
            <a:r>
              <a:rPr lang="ja-JP" altLang="en-US"/>
              <a:t>詳細なデータの管理が必要</a:t>
            </a:r>
            <a:r>
              <a:rPr lang="en-US" altLang="ja-JP" dirty="0"/>
              <a:t> (</a:t>
            </a:r>
            <a:r>
              <a:rPr lang="ja-JP" altLang="en-US"/>
              <a:t>マスタ情報</a:t>
            </a:r>
            <a:r>
              <a:rPr lang="en-US" altLang="ja-JP" dirty="0"/>
              <a:t>, </a:t>
            </a:r>
            <a:r>
              <a:rPr lang="ja-JP" altLang="en-US"/>
              <a:t>収容可能人数</a:t>
            </a:r>
            <a:r>
              <a:rPr lang="en-US" altLang="ja-JP" dirty="0"/>
              <a:t>, </a:t>
            </a:r>
            <a:r>
              <a:rPr lang="ja-JP" altLang="en-US"/>
              <a:t>開設状況</a:t>
            </a:r>
            <a:r>
              <a:rPr lang="en-US" altLang="ja-JP" dirty="0"/>
              <a:t>)</a:t>
            </a:r>
          </a:p>
          <a:p>
            <a:pPr lvl="1"/>
            <a:r>
              <a:rPr lang="ja-JP" altLang="en-US"/>
              <a:t>スマートフォンなどの操作に慣れていない人には馴染みづらい</a:t>
            </a:r>
            <a:endParaRPr lang="en-US" altLang="ja-JP" dirty="0"/>
          </a:p>
          <a:p>
            <a:pPr lvl="1"/>
            <a:r>
              <a:rPr lang="ja-JP" altLang="en-US"/>
              <a:t>通信をモバイル通信網に依存している</a:t>
            </a:r>
            <a:endParaRPr lang="en-US" altLang="ja-JP" dirty="0"/>
          </a:p>
          <a:p>
            <a:pPr lvl="1"/>
            <a:endParaRPr lang="en-US" altLang="ja-JP" dirty="0"/>
          </a:p>
          <a:p>
            <a:r>
              <a:rPr lang="ja-JP" altLang="en-US"/>
              <a:t>今後の展望</a:t>
            </a:r>
            <a:endParaRPr lang="en-US" altLang="ja-JP" dirty="0"/>
          </a:p>
          <a:p>
            <a:pPr lvl="1"/>
            <a:r>
              <a:rPr lang="ja-JP" altLang="en-US"/>
              <a:t>ユーザーの私的な避難所の管理</a:t>
            </a:r>
            <a:r>
              <a:rPr lang="en-US" altLang="ja-JP" dirty="0"/>
              <a:t> (</a:t>
            </a:r>
            <a:r>
              <a:rPr lang="ja-JP" altLang="en-US"/>
              <a:t>親戚・友人の家など</a:t>
            </a:r>
            <a:r>
              <a:rPr lang="en-US" altLang="ja-JP" dirty="0"/>
              <a:t>)</a:t>
            </a:r>
          </a:p>
          <a:p>
            <a:pPr lvl="1"/>
            <a:r>
              <a:rPr lang="ja-JP" altLang="en-US"/>
              <a:t>自治体</a:t>
            </a:r>
            <a:r>
              <a:rPr lang="en-US" altLang="ja-JP" dirty="0"/>
              <a:t>/</a:t>
            </a:r>
            <a:r>
              <a:rPr lang="ja-JP" altLang="en-US"/>
              <a:t>気象庁の防災情報の表示</a:t>
            </a:r>
            <a:endParaRPr lang="en-US" altLang="ja-JP" dirty="0"/>
          </a:p>
          <a:p>
            <a:pPr lvl="1"/>
            <a:r>
              <a:rPr lang="ja-JP" altLang="en-US"/>
              <a:t>実用化に向けた有効性評価</a:t>
            </a:r>
            <a:endParaRPr lang="en-US" altLang="ja-JP" dirty="0"/>
          </a:p>
          <a:p>
            <a:pPr lvl="2"/>
            <a:r>
              <a:rPr lang="ja-JP" altLang="en-US"/>
              <a:t>自治体の協力が必須</a:t>
            </a:r>
            <a:endParaRPr lang="en-US" altLang="ja-JP" dirty="0"/>
          </a:p>
        </p:txBody>
      </p:sp>
      <p:sp>
        <p:nvSpPr>
          <p:cNvPr id="4" name="スライド番号プレースホルダー 3">
            <a:extLst>
              <a:ext uri="{FF2B5EF4-FFF2-40B4-BE49-F238E27FC236}">
                <a16:creationId xmlns:a16="http://schemas.microsoft.com/office/drawing/2014/main" id="{EFA771EC-2FD8-5045-8EE5-BB01D2D89258}"/>
              </a:ext>
            </a:extLst>
          </p:cNvPr>
          <p:cNvSpPr>
            <a:spLocks noGrp="1"/>
          </p:cNvSpPr>
          <p:nvPr>
            <p:ph type="sldNum" sz="quarter" idx="11"/>
          </p:nvPr>
        </p:nvSpPr>
        <p:spPr/>
        <p:txBody>
          <a:bodyPr/>
          <a:lstStyle/>
          <a:p>
            <a:fld id="{540B1702-1328-441D-B737-C2B94A2E6AF5}" type="slidenum">
              <a:rPr lang="en-US" altLang="ja-JP" smtClean="0"/>
              <a:pPr/>
              <a:t>10</a:t>
            </a:fld>
            <a:endParaRPr lang="en-US" altLang="ja-JP"/>
          </a:p>
        </p:txBody>
      </p:sp>
      <p:pic>
        <p:nvPicPr>
          <p:cNvPr id="7" name="図 6">
            <a:extLst>
              <a:ext uri="{FF2B5EF4-FFF2-40B4-BE49-F238E27FC236}">
                <a16:creationId xmlns:a16="http://schemas.microsoft.com/office/drawing/2014/main" id="{9E0CECC3-177B-5943-8C9E-DD744015F425}"/>
              </a:ext>
            </a:extLst>
          </p:cNvPr>
          <p:cNvPicPr>
            <a:picLocks noChangeAspect="1"/>
          </p:cNvPicPr>
          <p:nvPr/>
        </p:nvPicPr>
        <p:blipFill>
          <a:blip r:embed="rId3"/>
          <a:stretch>
            <a:fillRect/>
          </a:stretch>
        </p:blipFill>
        <p:spPr>
          <a:xfrm>
            <a:off x="7102643" y="4235326"/>
            <a:ext cx="2020013" cy="1593974"/>
          </a:xfrm>
          <a:prstGeom prst="rect">
            <a:avLst/>
          </a:prstGeom>
        </p:spPr>
      </p:pic>
    </p:spTree>
    <p:extLst>
      <p:ext uri="{BB962C8B-B14F-4D97-AF65-F5344CB8AC3E}">
        <p14:creationId xmlns:p14="http://schemas.microsoft.com/office/powerpoint/2010/main" val="107444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まとめ</a:t>
            </a:r>
          </a:p>
        </p:txBody>
      </p:sp>
      <p:sp>
        <p:nvSpPr>
          <p:cNvPr id="3" name="コンテンツ プレースホルダー 2"/>
          <p:cNvSpPr>
            <a:spLocks noGrp="1"/>
          </p:cNvSpPr>
          <p:nvPr>
            <p:ph idx="1"/>
          </p:nvPr>
        </p:nvSpPr>
        <p:spPr>
          <a:xfrm>
            <a:off x="381000" y="1066800"/>
            <a:ext cx="8382000" cy="5791200"/>
          </a:xfrm>
        </p:spPr>
        <p:txBody>
          <a:bodyPr/>
          <a:lstStyle/>
          <a:p>
            <a:r>
              <a:rPr lang="ja-JP" altLang="en-US"/>
              <a:t>コロナ時代における避難支援用ナビゲーション</a:t>
            </a:r>
            <a:endParaRPr lang="en-US" altLang="ja-JP" dirty="0"/>
          </a:p>
          <a:p>
            <a:pPr marL="0" indent="0">
              <a:buNone/>
            </a:pPr>
            <a:r>
              <a:rPr lang="en-US" altLang="ja-JP" dirty="0"/>
              <a:t>    </a:t>
            </a:r>
            <a:r>
              <a:rPr lang="en-US" altLang="ja-JP" dirty="0">
                <a:solidFill>
                  <a:srgbClr val="FF0000"/>
                </a:solidFill>
              </a:rPr>
              <a:t>Shelter Navi</a:t>
            </a:r>
            <a:r>
              <a:rPr lang="ja-JP" altLang="en-US"/>
              <a:t>の開発研究</a:t>
            </a:r>
            <a:endParaRPr lang="en-US" altLang="ja-JP" dirty="0"/>
          </a:p>
          <a:p>
            <a:pPr lvl="1"/>
            <a:r>
              <a:rPr lang="ja-JP" altLang="en-US">
                <a:solidFill>
                  <a:srgbClr val="FF0000"/>
                </a:solidFill>
              </a:rPr>
              <a:t>住民の自助によって</a:t>
            </a:r>
            <a:r>
              <a:rPr lang="ja-JP" altLang="en-US"/>
              <a:t>、避難所での</a:t>
            </a:r>
            <a:r>
              <a:rPr lang="ja-JP" altLang="en-US">
                <a:solidFill>
                  <a:srgbClr val="FF0000"/>
                </a:solidFill>
              </a:rPr>
              <a:t>三密</a:t>
            </a:r>
            <a:r>
              <a:rPr lang="ja-JP" altLang="en-US"/>
              <a:t>を防ぎ、迅速かつ</a:t>
            </a:r>
            <a:endParaRPr lang="en-US" altLang="ja-JP" dirty="0"/>
          </a:p>
          <a:p>
            <a:pPr marL="457200" lvl="1" indent="0">
              <a:buNone/>
            </a:pPr>
            <a:r>
              <a:rPr lang="en-US" altLang="ja-JP" dirty="0"/>
              <a:t>    </a:t>
            </a:r>
            <a:r>
              <a:rPr lang="ja-JP" altLang="en-US"/>
              <a:t>安全な避難の実現</a:t>
            </a:r>
            <a:endParaRPr lang="en-US" altLang="ja-JP" dirty="0"/>
          </a:p>
          <a:p>
            <a:r>
              <a:rPr lang="ja-JP" altLang="en-US"/>
              <a:t>システムデザインと基本的なユースケースの説明</a:t>
            </a:r>
            <a:endParaRPr lang="en-US" altLang="ja-JP" dirty="0"/>
          </a:p>
          <a:p>
            <a:endParaRPr lang="en-US" altLang="ja-JP" sz="1200" dirty="0">
              <a:solidFill>
                <a:srgbClr val="FF0000"/>
              </a:solidFill>
            </a:endParaRPr>
          </a:p>
          <a:p>
            <a:pPr lvl="1"/>
            <a:endParaRPr lang="en-US" altLang="ja-JP" dirty="0">
              <a:solidFill>
                <a:srgbClr val="FF0000"/>
              </a:solidFill>
            </a:endParaRPr>
          </a:p>
          <a:p>
            <a:endParaRPr lang="en-US" altLang="ja-JP" dirty="0"/>
          </a:p>
          <a:p>
            <a:endParaRPr lang="en-US" altLang="ja-JP" dirty="0"/>
          </a:p>
          <a:p>
            <a:endParaRPr lang="en-US" altLang="ja-JP" dirty="0"/>
          </a:p>
          <a:p>
            <a:endParaRPr lang="en-US" altLang="ja-JP" dirty="0"/>
          </a:p>
          <a:p>
            <a:r>
              <a:rPr lang="ja-JP" altLang="en-US"/>
              <a:t>今後の展望</a:t>
            </a:r>
            <a:endParaRPr lang="en-US" altLang="ja-JP" dirty="0"/>
          </a:p>
          <a:p>
            <a:pPr lvl="1"/>
            <a:r>
              <a:rPr lang="ja-JP" altLang="en-US"/>
              <a:t>神戸大学</a:t>
            </a:r>
            <a:r>
              <a:rPr lang="en-US" altLang="ja-JP" dirty="0"/>
              <a:t> </a:t>
            </a:r>
            <a:r>
              <a:rPr lang="ja-JP" altLang="en-US"/>
              <a:t>中村</a:t>
            </a:r>
            <a:r>
              <a:rPr lang="en-US" altLang="ja-JP" dirty="0"/>
              <a:t>Lab. </a:t>
            </a:r>
            <a:r>
              <a:rPr lang="ja-JP" altLang="en-US"/>
              <a:t>にてシステム開発</a:t>
            </a:r>
            <a:endParaRPr lang="en-US" altLang="ja-JP" dirty="0"/>
          </a:p>
          <a:p>
            <a:pPr lvl="1"/>
            <a:r>
              <a:rPr lang="ja-JP" altLang="en-US"/>
              <a:t>実用化に向けた評価実験</a:t>
            </a:r>
            <a:endParaRPr lang="en-US" altLang="ja-JP" dirty="0"/>
          </a:p>
          <a:p>
            <a:pPr lvl="1"/>
            <a:endParaRPr kumimoji="1" lang="ja-JP" altLang="en-US"/>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11</a:t>
            </a:fld>
            <a:endParaRPr lang="en-US" altLang="ja-JP"/>
          </a:p>
        </p:txBody>
      </p:sp>
      <p:pic>
        <p:nvPicPr>
          <p:cNvPr id="5" name="図 4">
            <a:extLst>
              <a:ext uri="{FF2B5EF4-FFF2-40B4-BE49-F238E27FC236}">
                <a16:creationId xmlns:a16="http://schemas.microsoft.com/office/drawing/2014/main" id="{43B747D9-5BE5-C243-9649-73BF6E4DE8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648" y="1196752"/>
            <a:ext cx="1488352" cy="1584176"/>
          </a:xfrm>
          <a:prstGeom prst="rect">
            <a:avLst/>
          </a:prstGeom>
        </p:spPr>
      </p:pic>
      <p:pic>
        <p:nvPicPr>
          <p:cNvPr id="14" name="図 13">
            <a:extLst>
              <a:ext uri="{FF2B5EF4-FFF2-40B4-BE49-F238E27FC236}">
                <a16:creationId xmlns:a16="http://schemas.microsoft.com/office/drawing/2014/main" id="{1F659714-15BE-2744-8109-4B5A5F602838}"/>
              </a:ext>
            </a:extLst>
          </p:cNvPr>
          <p:cNvPicPr>
            <a:picLocks noChangeAspect="1"/>
          </p:cNvPicPr>
          <p:nvPr/>
        </p:nvPicPr>
        <p:blipFill>
          <a:blip r:embed="rId4"/>
          <a:stretch>
            <a:fillRect/>
          </a:stretch>
        </p:blipFill>
        <p:spPr>
          <a:xfrm>
            <a:off x="5218179" y="3488428"/>
            <a:ext cx="1017163" cy="1069082"/>
          </a:xfrm>
          <a:prstGeom prst="rect">
            <a:avLst/>
          </a:prstGeom>
        </p:spPr>
      </p:pic>
      <p:pic>
        <p:nvPicPr>
          <p:cNvPr id="50" name="図 49"/>
          <p:cNvPicPr>
            <a:picLocks noChangeAspect="1"/>
          </p:cNvPicPr>
          <p:nvPr/>
        </p:nvPicPr>
        <p:blipFill>
          <a:blip r:embed="rId5"/>
          <a:stretch>
            <a:fillRect/>
          </a:stretch>
        </p:blipFill>
        <p:spPr>
          <a:xfrm>
            <a:off x="796122" y="3083630"/>
            <a:ext cx="4385862" cy="2448272"/>
          </a:xfrm>
          <a:prstGeom prst="rect">
            <a:avLst/>
          </a:prstGeom>
        </p:spPr>
      </p:pic>
      <p:pic>
        <p:nvPicPr>
          <p:cNvPr id="67" name="図 66"/>
          <p:cNvPicPr>
            <a:picLocks noChangeAspect="1"/>
          </p:cNvPicPr>
          <p:nvPr/>
        </p:nvPicPr>
        <p:blipFill>
          <a:blip r:embed="rId6"/>
          <a:stretch>
            <a:fillRect/>
          </a:stretch>
        </p:blipFill>
        <p:spPr>
          <a:xfrm>
            <a:off x="6235342" y="3414138"/>
            <a:ext cx="2657138" cy="2038171"/>
          </a:xfrm>
          <a:prstGeom prst="rect">
            <a:avLst/>
          </a:prstGeom>
        </p:spPr>
      </p:pic>
    </p:spTree>
    <p:extLst>
      <p:ext uri="{BB962C8B-B14F-4D97-AF65-F5344CB8AC3E}">
        <p14:creationId xmlns:p14="http://schemas.microsoft.com/office/powerpoint/2010/main" val="2431943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776B5C-B8CC-B649-BE33-F8574A0A077D}"/>
              </a:ext>
            </a:extLst>
          </p:cNvPr>
          <p:cNvSpPr>
            <a:spLocks noGrp="1"/>
          </p:cNvSpPr>
          <p:nvPr>
            <p:ph type="title"/>
          </p:nvPr>
        </p:nvSpPr>
        <p:spPr/>
        <p:txBody>
          <a:bodyPr/>
          <a:lstStyle/>
          <a:p>
            <a:r>
              <a:rPr lang="ja-JP" altLang="en-US"/>
              <a:t>謝辞</a:t>
            </a:r>
            <a:endParaRPr kumimoji="1" lang="ja-JP" altLang="en-US"/>
          </a:p>
        </p:txBody>
      </p:sp>
      <p:sp>
        <p:nvSpPr>
          <p:cNvPr id="3" name="コンテンツ プレースホルダー 2">
            <a:extLst>
              <a:ext uri="{FF2B5EF4-FFF2-40B4-BE49-F238E27FC236}">
                <a16:creationId xmlns:a16="http://schemas.microsoft.com/office/drawing/2014/main" id="{E14CE734-B52F-744F-9C13-7F1230A5CD08}"/>
              </a:ext>
            </a:extLst>
          </p:cNvPr>
          <p:cNvSpPr>
            <a:spLocks noGrp="1"/>
          </p:cNvSpPr>
          <p:nvPr>
            <p:ph idx="1"/>
          </p:nvPr>
        </p:nvSpPr>
        <p:spPr>
          <a:xfrm>
            <a:off x="399209" y="2276872"/>
            <a:ext cx="8382000" cy="5334000"/>
          </a:xfrm>
        </p:spPr>
        <p:txBody>
          <a:bodyPr/>
          <a:lstStyle/>
          <a:p>
            <a:r>
              <a:rPr lang="ja-JP" altLang="en-US" b="1"/>
              <a:t>神戸大学大学院システム情報学研究科　　</a:t>
            </a:r>
            <a:endParaRPr lang="en-US" altLang="ja-JP" b="1"/>
          </a:p>
          <a:p>
            <a:pPr lvl="1"/>
            <a:r>
              <a:rPr lang="ja-JP" altLang="en-US" b="1"/>
              <a:t>中村 匡秀　先生</a:t>
            </a:r>
            <a:endParaRPr lang="en-US" altLang="ja-JP" b="1"/>
          </a:p>
          <a:p>
            <a:pPr lvl="1"/>
            <a:r>
              <a:rPr lang="ja-JP" altLang="en-US" b="1"/>
              <a:t>室谷 敏生　様</a:t>
            </a:r>
            <a:endParaRPr lang="en-US" altLang="ja-JP" b="1"/>
          </a:p>
          <a:p>
            <a:pPr marL="457200" lvl="1" indent="0">
              <a:buNone/>
            </a:pPr>
            <a:endParaRPr lang="en" altLang="ja-JP" b="1"/>
          </a:p>
          <a:p>
            <a:r>
              <a:rPr lang="en" altLang="ja-JP" b="1"/>
              <a:t>JST</a:t>
            </a:r>
            <a:r>
              <a:rPr lang="ja-JP" altLang="en-US" b="1"/>
              <a:t>グローバルサイエンスキャンパス </a:t>
            </a:r>
            <a:r>
              <a:rPr lang="en" altLang="ja-JP" b="1"/>
              <a:t>ROOT</a:t>
            </a:r>
            <a:r>
              <a:rPr lang="ja-JP" altLang="en-US" b="1"/>
              <a:t>プログラム</a:t>
            </a:r>
            <a:endParaRPr kumimoji="1" lang="ja-JP" altLang="en-US"/>
          </a:p>
        </p:txBody>
      </p:sp>
      <p:sp>
        <p:nvSpPr>
          <p:cNvPr id="4" name="スライド番号プレースホルダー 3">
            <a:extLst>
              <a:ext uri="{FF2B5EF4-FFF2-40B4-BE49-F238E27FC236}">
                <a16:creationId xmlns:a16="http://schemas.microsoft.com/office/drawing/2014/main" id="{8C8E4433-B791-6143-BB3F-F2536682D960}"/>
              </a:ext>
            </a:extLst>
          </p:cNvPr>
          <p:cNvSpPr>
            <a:spLocks noGrp="1"/>
          </p:cNvSpPr>
          <p:nvPr>
            <p:ph type="sldNum" sz="quarter" idx="11"/>
          </p:nvPr>
        </p:nvSpPr>
        <p:spPr/>
        <p:txBody>
          <a:bodyPr/>
          <a:lstStyle/>
          <a:p>
            <a:fld id="{540B1702-1328-441D-B737-C2B94A2E6AF5}" type="slidenum">
              <a:rPr lang="en-US" altLang="ja-JP" smtClean="0"/>
              <a:pPr/>
              <a:t>12</a:t>
            </a:fld>
            <a:endParaRPr lang="en-US" altLang="ja-JP"/>
          </a:p>
        </p:txBody>
      </p:sp>
    </p:spTree>
    <p:extLst>
      <p:ext uri="{BB962C8B-B14F-4D97-AF65-F5344CB8AC3E}">
        <p14:creationId xmlns:p14="http://schemas.microsoft.com/office/powerpoint/2010/main" val="377577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7E774C-ABC9-134B-86E2-A19F6237615E}"/>
              </a:ext>
            </a:extLst>
          </p:cNvPr>
          <p:cNvSpPr>
            <a:spLocks noGrp="1"/>
          </p:cNvSpPr>
          <p:nvPr>
            <p:ph type="title"/>
          </p:nvPr>
        </p:nvSpPr>
        <p:spPr/>
        <p:txBody>
          <a:bodyPr/>
          <a:lstStyle/>
          <a:p>
            <a:r>
              <a:rPr kumimoji="1" lang="en-US" altLang="ja-JP"/>
              <a:t>5.</a:t>
            </a:r>
            <a:r>
              <a:rPr kumimoji="1" lang="ja-JP" altLang="en-US"/>
              <a:t>アプローチ</a:t>
            </a:r>
          </a:p>
        </p:txBody>
      </p:sp>
      <p:sp>
        <p:nvSpPr>
          <p:cNvPr id="3" name="コンテンツ プレースホルダー 2">
            <a:extLst>
              <a:ext uri="{FF2B5EF4-FFF2-40B4-BE49-F238E27FC236}">
                <a16:creationId xmlns:a16="http://schemas.microsoft.com/office/drawing/2014/main" id="{FD94B0D2-D054-3D4D-A890-FAD15186778F}"/>
              </a:ext>
            </a:extLst>
          </p:cNvPr>
          <p:cNvSpPr>
            <a:spLocks noGrp="1"/>
          </p:cNvSpPr>
          <p:nvPr>
            <p:ph idx="1"/>
          </p:nvPr>
        </p:nvSpPr>
        <p:spPr/>
        <p:txBody>
          <a:bodyPr/>
          <a:lstStyle/>
          <a:p>
            <a:r>
              <a:rPr kumimoji="1" lang="en-US" altLang="ja-JP"/>
              <a:t>『Shelter Navi』</a:t>
            </a:r>
            <a:r>
              <a:rPr kumimoji="1" lang="ja-JP" altLang="en-US"/>
              <a:t>を開発する</a:t>
            </a:r>
            <a:endParaRPr kumimoji="1" lang="en-US" altLang="ja-JP"/>
          </a:p>
          <a:p>
            <a:pPr lvl="1"/>
            <a:r>
              <a:rPr kumimoji="1" lang="ja-JP" altLang="en-US"/>
              <a:t>自宅周辺の避難所を地図上に表示するとともに、避難所の混雑状況をリアルタイムで確認できるアプリケーション</a:t>
            </a:r>
            <a:endParaRPr kumimoji="1" lang="en-US" altLang="ja-JP"/>
          </a:p>
        </p:txBody>
      </p:sp>
      <p:sp>
        <p:nvSpPr>
          <p:cNvPr id="4" name="スライド番号プレースホルダー 3">
            <a:extLst>
              <a:ext uri="{FF2B5EF4-FFF2-40B4-BE49-F238E27FC236}">
                <a16:creationId xmlns:a16="http://schemas.microsoft.com/office/drawing/2014/main" id="{638279C0-4279-D344-9DB1-2572C085BE35}"/>
              </a:ext>
            </a:extLst>
          </p:cNvPr>
          <p:cNvSpPr>
            <a:spLocks noGrp="1"/>
          </p:cNvSpPr>
          <p:nvPr>
            <p:ph type="sldNum" sz="quarter" idx="11"/>
          </p:nvPr>
        </p:nvSpPr>
        <p:spPr/>
        <p:txBody>
          <a:bodyPr/>
          <a:lstStyle/>
          <a:p>
            <a:fld id="{540B1702-1328-441D-B737-C2B94A2E6AF5}" type="slidenum">
              <a:rPr lang="en-US" altLang="ja-JP" smtClean="0"/>
              <a:pPr/>
              <a:t>13</a:t>
            </a:fld>
            <a:endParaRPr lang="en-US" altLang="ja-JP"/>
          </a:p>
        </p:txBody>
      </p:sp>
      <p:pic>
        <p:nvPicPr>
          <p:cNvPr id="7" name="図 6">
            <a:extLst>
              <a:ext uri="{FF2B5EF4-FFF2-40B4-BE49-F238E27FC236}">
                <a16:creationId xmlns:a16="http://schemas.microsoft.com/office/drawing/2014/main" id="{6F42A635-A5B0-8E44-9D3E-56AFE29065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3769" y="2298146"/>
            <a:ext cx="2088232" cy="2170662"/>
          </a:xfrm>
          <a:prstGeom prst="rect">
            <a:avLst/>
          </a:prstGeom>
        </p:spPr>
      </p:pic>
    </p:spTree>
    <p:extLst>
      <p:ext uri="{BB962C8B-B14F-4D97-AF65-F5344CB8AC3E}">
        <p14:creationId xmlns:p14="http://schemas.microsoft.com/office/powerpoint/2010/main" val="1631730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A8CF82-564D-5F44-96D1-67EC47FEBD31}"/>
              </a:ext>
            </a:extLst>
          </p:cNvPr>
          <p:cNvSpPr>
            <a:spLocks noGrp="1"/>
          </p:cNvSpPr>
          <p:nvPr>
            <p:ph type="title"/>
          </p:nvPr>
        </p:nvSpPr>
        <p:spPr/>
        <p:txBody>
          <a:bodyPr/>
          <a:lstStyle/>
          <a:p>
            <a:r>
              <a:rPr kumimoji="1" lang="en-US" altLang="ja-JP"/>
              <a:t>6.</a:t>
            </a:r>
            <a:r>
              <a:rPr kumimoji="1" lang="ja-JP" altLang="en-US"/>
              <a:t>提案手法</a:t>
            </a:r>
          </a:p>
        </p:txBody>
      </p:sp>
      <p:sp>
        <p:nvSpPr>
          <p:cNvPr id="3" name="コンテンツ プレースホルダー 2">
            <a:extLst>
              <a:ext uri="{FF2B5EF4-FFF2-40B4-BE49-F238E27FC236}">
                <a16:creationId xmlns:a16="http://schemas.microsoft.com/office/drawing/2014/main" id="{AC7757A2-74E9-3540-ABBE-E055A62B456D}"/>
              </a:ext>
            </a:extLst>
          </p:cNvPr>
          <p:cNvSpPr>
            <a:spLocks noGrp="1"/>
          </p:cNvSpPr>
          <p:nvPr>
            <p:ph idx="1"/>
          </p:nvPr>
        </p:nvSpPr>
        <p:spPr/>
        <p:txBody>
          <a:bodyPr/>
          <a:lstStyle/>
          <a:p>
            <a:r>
              <a:rPr kumimoji="1" lang="ja-JP" altLang="en-US"/>
              <a:t>機能</a:t>
            </a:r>
            <a:endParaRPr kumimoji="1" lang="en-US" altLang="ja-JP"/>
          </a:p>
          <a:p>
            <a:pPr lvl="1"/>
            <a:r>
              <a:rPr lang="ja-JP" altLang="en-US"/>
              <a:t>避難所の混雑状況の確認</a:t>
            </a:r>
            <a:endParaRPr lang="en-US" altLang="ja-JP"/>
          </a:p>
          <a:p>
            <a:pPr lvl="2"/>
            <a:r>
              <a:rPr lang="ja-JP" altLang="en-US"/>
              <a:t>リアルタイムの情報を確認可能</a:t>
            </a:r>
            <a:endParaRPr lang="en-US" altLang="ja-JP"/>
          </a:p>
          <a:p>
            <a:pPr lvl="2"/>
            <a:r>
              <a:rPr lang="ja-JP" altLang="en-US"/>
              <a:t>地図上に表示</a:t>
            </a:r>
            <a:endParaRPr lang="en-US" altLang="ja-JP"/>
          </a:p>
          <a:p>
            <a:pPr lvl="1"/>
            <a:r>
              <a:rPr lang="ja-JP" altLang="en-US"/>
              <a:t>チェックイン・チェックアウト機能</a:t>
            </a:r>
            <a:endParaRPr lang="en-US" altLang="ja-JP"/>
          </a:p>
          <a:p>
            <a:pPr lvl="2"/>
            <a:r>
              <a:rPr lang="ja-JP" altLang="en-US"/>
              <a:t>住民がどこに避難したかが確認可能</a:t>
            </a:r>
            <a:endParaRPr lang="en-US" altLang="ja-JP"/>
          </a:p>
          <a:p>
            <a:pPr lvl="2"/>
            <a:r>
              <a:rPr lang="ja-JP" altLang="en-US"/>
              <a:t>これにより避難所の収容率を計算（職員の入力作業不要）</a:t>
            </a:r>
            <a:endParaRPr lang="en-US" altLang="ja-JP"/>
          </a:p>
          <a:p>
            <a:pPr lvl="1"/>
            <a:r>
              <a:rPr kumimoji="1" lang="ja-JP" altLang="en-US"/>
              <a:t>私的な避難所（</a:t>
            </a:r>
            <a:r>
              <a:rPr lang="en-US" altLang="ja-JP"/>
              <a:t>Private Shelter)</a:t>
            </a:r>
            <a:r>
              <a:rPr kumimoji="1" lang="ja-JP" altLang="en-US"/>
              <a:t>の登録</a:t>
            </a:r>
            <a:endParaRPr kumimoji="1" lang="en-US" altLang="ja-JP"/>
          </a:p>
          <a:p>
            <a:pPr lvl="2"/>
            <a:r>
              <a:rPr lang="ja-JP" altLang="en-US"/>
              <a:t>新たな避難様式に対応</a:t>
            </a:r>
            <a:endParaRPr lang="en-US" altLang="ja-JP"/>
          </a:p>
        </p:txBody>
      </p:sp>
      <p:sp>
        <p:nvSpPr>
          <p:cNvPr id="4" name="スライド番号プレースホルダー 3">
            <a:extLst>
              <a:ext uri="{FF2B5EF4-FFF2-40B4-BE49-F238E27FC236}">
                <a16:creationId xmlns:a16="http://schemas.microsoft.com/office/drawing/2014/main" id="{ECA7A22E-6FC5-7942-BB2A-DA3E2E27AB6F}"/>
              </a:ext>
            </a:extLst>
          </p:cNvPr>
          <p:cNvSpPr>
            <a:spLocks noGrp="1"/>
          </p:cNvSpPr>
          <p:nvPr>
            <p:ph type="sldNum" sz="quarter" idx="11"/>
          </p:nvPr>
        </p:nvSpPr>
        <p:spPr/>
        <p:txBody>
          <a:bodyPr/>
          <a:lstStyle/>
          <a:p>
            <a:fld id="{540B1702-1328-441D-B737-C2B94A2E6AF5}" type="slidenum">
              <a:rPr lang="en-US" altLang="ja-JP" smtClean="0"/>
              <a:pPr/>
              <a:t>14</a:t>
            </a:fld>
            <a:endParaRPr lang="en-US" altLang="ja-JP"/>
          </a:p>
        </p:txBody>
      </p:sp>
    </p:spTree>
    <p:extLst>
      <p:ext uri="{BB962C8B-B14F-4D97-AF65-F5344CB8AC3E}">
        <p14:creationId xmlns:p14="http://schemas.microsoft.com/office/powerpoint/2010/main" val="328335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5F8C05-84BB-DC40-947F-A0E7AFB3839C}"/>
              </a:ext>
            </a:extLst>
          </p:cNvPr>
          <p:cNvSpPr>
            <a:spLocks noGrp="1"/>
          </p:cNvSpPr>
          <p:nvPr>
            <p:ph type="title"/>
          </p:nvPr>
        </p:nvSpPr>
        <p:spPr/>
        <p:txBody>
          <a:bodyPr/>
          <a:lstStyle/>
          <a:p>
            <a:r>
              <a:rPr kumimoji="1" lang="ja-JP" altLang="en-US"/>
              <a:t>評価</a:t>
            </a:r>
          </a:p>
        </p:txBody>
      </p:sp>
      <p:sp>
        <p:nvSpPr>
          <p:cNvPr id="3" name="コンテンツ プレースホルダー 2">
            <a:extLst>
              <a:ext uri="{FF2B5EF4-FFF2-40B4-BE49-F238E27FC236}">
                <a16:creationId xmlns:a16="http://schemas.microsoft.com/office/drawing/2014/main" id="{2BDA5B8E-CB61-2042-9BF9-2CF437963EF8}"/>
              </a:ext>
            </a:extLst>
          </p:cNvPr>
          <p:cNvSpPr>
            <a:spLocks noGrp="1"/>
          </p:cNvSpPr>
          <p:nvPr>
            <p:ph idx="1"/>
          </p:nvPr>
        </p:nvSpPr>
        <p:spPr/>
        <p:txBody>
          <a:bodyPr/>
          <a:lstStyle/>
          <a:p>
            <a:pPr marL="457200" lvl="1" indent="0">
              <a:buNone/>
            </a:pPr>
            <a:endParaRPr kumimoji="1" lang="en-US" altLang="ja-JP"/>
          </a:p>
          <a:p>
            <a:pPr lvl="1"/>
            <a:endParaRPr lang="en-US" altLang="ja-JP"/>
          </a:p>
        </p:txBody>
      </p:sp>
      <p:sp>
        <p:nvSpPr>
          <p:cNvPr id="4" name="スライド番号プレースホルダー 3">
            <a:extLst>
              <a:ext uri="{FF2B5EF4-FFF2-40B4-BE49-F238E27FC236}">
                <a16:creationId xmlns:a16="http://schemas.microsoft.com/office/drawing/2014/main" id="{BD4F3678-0F47-4446-86E5-336466A57056}"/>
              </a:ext>
            </a:extLst>
          </p:cNvPr>
          <p:cNvSpPr>
            <a:spLocks noGrp="1"/>
          </p:cNvSpPr>
          <p:nvPr>
            <p:ph type="sldNum" sz="quarter" idx="11"/>
          </p:nvPr>
        </p:nvSpPr>
        <p:spPr/>
        <p:txBody>
          <a:bodyPr/>
          <a:lstStyle/>
          <a:p>
            <a:fld id="{540B1702-1328-441D-B737-C2B94A2E6AF5}" type="slidenum">
              <a:rPr lang="en-US" altLang="ja-JP" smtClean="0"/>
              <a:pPr/>
              <a:t>15</a:t>
            </a:fld>
            <a:endParaRPr lang="en-US" altLang="ja-JP"/>
          </a:p>
        </p:txBody>
      </p:sp>
    </p:spTree>
    <p:extLst>
      <p:ext uri="{BB962C8B-B14F-4D97-AF65-F5344CB8AC3E}">
        <p14:creationId xmlns:p14="http://schemas.microsoft.com/office/powerpoint/2010/main" val="2448791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81000" y="457200"/>
            <a:ext cx="7848600" cy="739552"/>
          </a:xfrm>
        </p:spPr>
        <p:txBody>
          <a:bodyPr/>
          <a:lstStyle/>
          <a:p>
            <a:r>
              <a:rPr kumimoji="1" lang="ja-JP" altLang="en-US"/>
              <a:t>日本での災害避難の現状</a:t>
            </a:r>
          </a:p>
        </p:txBody>
      </p:sp>
      <p:sp>
        <p:nvSpPr>
          <p:cNvPr id="3" name="コンテンツ プレースホルダー 2"/>
          <p:cNvSpPr>
            <a:spLocks noGrp="1"/>
          </p:cNvSpPr>
          <p:nvPr>
            <p:ph idx="1"/>
          </p:nvPr>
        </p:nvSpPr>
        <p:spPr/>
        <p:txBody>
          <a:bodyPr/>
          <a:lstStyle/>
          <a:p>
            <a:r>
              <a:rPr lang="ja-JP" altLang="en-US"/>
              <a:t>「逃げ遅れ」による被害が多い</a:t>
            </a:r>
            <a:endParaRPr kumimoji="1" lang="en-US" altLang="ja-JP" dirty="0"/>
          </a:p>
          <a:p>
            <a:pPr lvl="1"/>
            <a:r>
              <a:rPr lang="ja-JP" altLang="en-US"/>
              <a:t>意識不足・準備不足</a:t>
            </a:r>
            <a:endParaRPr lang="en-US" altLang="ja-JP" dirty="0"/>
          </a:p>
          <a:p>
            <a:pPr lvl="1"/>
            <a:r>
              <a:rPr lang="ja-JP" altLang="en-US"/>
              <a:t>正常性バイアスによる思い込み</a:t>
            </a:r>
            <a:endParaRPr lang="en-US" altLang="ja-JP" dirty="0"/>
          </a:p>
          <a:p>
            <a:pPr marL="457200" lvl="1" indent="0">
              <a:buNone/>
            </a:pPr>
            <a:r>
              <a:rPr lang="ja-JP" altLang="en-US"/>
              <a:t>　　「自分は大丈夫だ」</a:t>
            </a:r>
            <a:endParaRPr lang="en-US" altLang="ja-JP" dirty="0"/>
          </a:p>
          <a:p>
            <a:pPr lvl="1"/>
            <a:r>
              <a:rPr kumimoji="1" lang="ja-JP" altLang="en-US"/>
              <a:t>いつ・どこに逃げれば良いかわからない</a:t>
            </a:r>
            <a:endParaRPr kumimoji="1" lang="en-US" altLang="ja-JP" dirty="0"/>
          </a:p>
          <a:p>
            <a:r>
              <a:rPr lang="ja-JP" altLang="en-US"/>
              <a:t>コロナ渦で事態が深刻化</a:t>
            </a:r>
            <a:endParaRPr lang="en-US" altLang="ja-JP" dirty="0"/>
          </a:p>
          <a:p>
            <a:pPr lvl="1"/>
            <a:r>
              <a:rPr lang="ja-JP" altLang="en-US"/>
              <a:t>住民が避難に対して抵抗感を抱く</a:t>
            </a:r>
            <a:endParaRPr lang="en-US" altLang="ja-JP" dirty="0"/>
          </a:p>
          <a:p>
            <a:pPr lvl="2"/>
            <a:r>
              <a:rPr lang="ja-JP" altLang="en-US"/>
              <a:t>コロナ感染のリスクを避けたい</a:t>
            </a:r>
            <a:endParaRPr lang="en-US" altLang="ja-JP" dirty="0"/>
          </a:p>
          <a:p>
            <a:pPr lvl="1"/>
            <a:r>
              <a:rPr lang="ja-JP" altLang="en-US"/>
              <a:t>避難所の受け入れ人数の制限</a:t>
            </a:r>
            <a:endParaRPr lang="en-US" altLang="ja-JP" dirty="0"/>
          </a:p>
          <a:p>
            <a:pPr lvl="2"/>
            <a:r>
              <a:rPr lang="ja-JP" altLang="en-US"/>
              <a:t>自治体としては</a:t>
            </a:r>
            <a:r>
              <a:rPr lang="ja-JP" altLang="en-US">
                <a:solidFill>
                  <a:srgbClr val="FF0000"/>
                </a:solidFill>
              </a:rPr>
              <a:t>三密</a:t>
            </a:r>
            <a:r>
              <a:rPr lang="ja-JP" altLang="en-US"/>
              <a:t>を避けたい</a:t>
            </a:r>
            <a:endParaRPr lang="en-US" altLang="ja-JP" dirty="0"/>
          </a:p>
          <a:p>
            <a:pPr lvl="2"/>
            <a:r>
              <a:rPr lang="ja-JP" altLang="en-US"/>
              <a:t>避難所での受け入れを断られるケースも</a:t>
            </a:r>
            <a:r>
              <a:rPr lang="en-US" altLang="ja-JP" dirty="0"/>
              <a:t>*</a:t>
            </a:r>
          </a:p>
          <a:p>
            <a:pPr lvl="2"/>
            <a:endParaRPr lang="en-US" altLang="ja-JP" dirty="0"/>
          </a:p>
          <a:p>
            <a:pPr marL="0" indent="0">
              <a:buNone/>
            </a:pPr>
            <a:r>
              <a:rPr lang="ja-JP" altLang="en-US"/>
              <a:t>　コロナ時代の災害避難は</a:t>
            </a:r>
            <a:endParaRPr lang="en-US" altLang="ja-JP" dirty="0"/>
          </a:p>
          <a:p>
            <a:pPr marL="0" indent="0">
              <a:buNone/>
            </a:pPr>
            <a:r>
              <a:rPr lang="ja-JP" altLang="en-US"/>
              <a:t>　　　　　　どうしていくべきなのか？</a:t>
            </a:r>
            <a:endParaRPr lang="en-US" altLang="ja-JP"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2</a:t>
            </a:fld>
            <a:endParaRPr lang="en-US" altLang="ja-JP"/>
          </a:p>
        </p:txBody>
      </p:sp>
      <p:pic>
        <p:nvPicPr>
          <p:cNvPr id="7" name="図 6"/>
          <p:cNvPicPr>
            <a:picLocks noChangeAspect="1"/>
          </p:cNvPicPr>
          <p:nvPr/>
        </p:nvPicPr>
        <p:blipFill rotWithShape="1">
          <a:blip r:embed="rId3"/>
          <a:srcRect t="22089" r="12600" b="-118"/>
          <a:stretch/>
        </p:blipFill>
        <p:spPr>
          <a:xfrm>
            <a:off x="5868144" y="3289124"/>
            <a:ext cx="3161563" cy="3355128"/>
          </a:xfrm>
          <a:prstGeom prst="rect">
            <a:avLst/>
          </a:prstGeom>
        </p:spPr>
      </p:pic>
      <p:sp>
        <p:nvSpPr>
          <p:cNvPr id="8" name="テキスト ボックス 7"/>
          <p:cNvSpPr txBox="1"/>
          <p:nvPr/>
        </p:nvSpPr>
        <p:spPr>
          <a:xfrm>
            <a:off x="5933363" y="6613587"/>
            <a:ext cx="3096344" cy="276999"/>
          </a:xfrm>
          <a:prstGeom prst="rect">
            <a:avLst/>
          </a:prstGeom>
          <a:noFill/>
        </p:spPr>
        <p:txBody>
          <a:bodyPr wrap="square" rtlCol="0">
            <a:spAutoFit/>
          </a:bodyPr>
          <a:lstStyle/>
          <a:p>
            <a:r>
              <a:rPr lang="en-US" altLang="ja-JP" sz="1200" dirty="0">
                <a:latin typeface="+mj-lt"/>
              </a:rPr>
              <a:t>*</a:t>
            </a:r>
            <a:r>
              <a:rPr lang="ja-JP" altLang="en-US" sz="1200">
                <a:latin typeface="+mj-lt"/>
              </a:rPr>
              <a:t>出典</a:t>
            </a:r>
            <a:r>
              <a:rPr lang="en-US" altLang="ja-JP" sz="1200" dirty="0">
                <a:latin typeface="+mj-lt"/>
              </a:rPr>
              <a:t>: </a:t>
            </a:r>
            <a:r>
              <a:rPr lang="ja-JP" altLang="en-US" sz="1200">
                <a:latin typeface="+mj-lt"/>
              </a:rPr>
              <a:t>毎日新聞</a:t>
            </a:r>
            <a:r>
              <a:rPr lang="en-US" altLang="ja-JP" sz="1200" dirty="0">
                <a:latin typeface="+mj-lt"/>
              </a:rPr>
              <a:t> </a:t>
            </a:r>
            <a:r>
              <a:rPr kumimoji="1" lang="en-US" altLang="ja-JP" sz="1200" dirty="0">
                <a:latin typeface="+mj-lt"/>
              </a:rPr>
              <a:t>2020-09-07</a:t>
            </a:r>
            <a:endParaRPr kumimoji="1" lang="ja-JP" altLang="en-US" sz="1200">
              <a:latin typeface="+mj-lt"/>
            </a:endParaRPr>
          </a:p>
        </p:txBody>
      </p:sp>
      <p:pic>
        <p:nvPicPr>
          <p:cNvPr id="10" name="図 9"/>
          <p:cNvPicPr>
            <a:picLocks noChangeAspect="1"/>
          </p:cNvPicPr>
          <p:nvPr/>
        </p:nvPicPr>
        <p:blipFill>
          <a:blip r:embed="rId4"/>
          <a:stretch>
            <a:fillRect/>
          </a:stretch>
        </p:blipFill>
        <p:spPr>
          <a:xfrm>
            <a:off x="5933363" y="996601"/>
            <a:ext cx="3101311" cy="2066120"/>
          </a:xfrm>
          <a:prstGeom prst="rect">
            <a:avLst/>
          </a:prstGeom>
        </p:spPr>
      </p:pic>
      <p:sp>
        <p:nvSpPr>
          <p:cNvPr id="11" name="テキスト ボックス 10"/>
          <p:cNvSpPr txBox="1"/>
          <p:nvPr/>
        </p:nvSpPr>
        <p:spPr>
          <a:xfrm>
            <a:off x="5933363" y="3020503"/>
            <a:ext cx="3096344" cy="276999"/>
          </a:xfrm>
          <a:prstGeom prst="rect">
            <a:avLst/>
          </a:prstGeom>
          <a:noFill/>
        </p:spPr>
        <p:txBody>
          <a:bodyPr wrap="square" rtlCol="0">
            <a:spAutoFit/>
          </a:bodyPr>
          <a:lstStyle/>
          <a:p>
            <a:r>
              <a:rPr lang="en-US" altLang="ja-JP" sz="1200" dirty="0">
                <a:latin typeface="+mj-lt"/>
              </a:rPr>
              <a:t>*</a:t>
            </a:r>
            <a:r>
              <a:rPr lang="ja-JP" altLang="en-US" sz="1200">
                <a:latin typeface="+mj-lt"/>
              </a:rPr>
              <a:t>出典</a:t>
            </a:r>
            <a:r>
              <a:rPr lang="en-US" altLang="ja-JP" sz="1200" dirty="0">
                <a:latin typeface="+mj-lt"/>
              </a:rPr>
              <a:t>: CWMD, </a:t>
            </a:r>
            <a:r>
              <a:rPr lang="ja-JP" altLang="en-US" sz="1200">
                <a:latin typeface="+mj-lt"/>
              </a:rPr>
              <a:t>熊本大学</a:t>
            </a:r>
            <a:r>
              <a:rPr lang="en-US" altLang="ja-JP" sz="1200" dirty="0">
                <a:latin typeface="+mj-lt"/>
              </a:rPr>
              <a:t> 2020-07</a:t>
            </a:r>
            <a:endParaRPr kumimoji="1" lang="ja-JP" altLang="en-US" sz="1200">
              <a:latin typeface="+mj-lt"/>
            </a:endParaRPr>
          </a:p>
        </p:txBody>
      </p:sp>
    </p:spTree>
    <p:extLst>
      <p:ext uri="{BB962C8B-B14F-4D97-AF65-F5344CB8AC3E}">
        <p14:creationId xmlns:p14="http://schemas.microsoft.com/office/powerpoint/2010/main" val="2836714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8A1051-CE86-CE47-84D5-0BCE2A98B675}"/>
              </a:ext>
            </a:extLst>
          </p:cNvPr>
          <p:cNvSpPr>
            <a:spLocks noGrp="1"/>
          </p:cNvSpPr>
          <p:nvPr>
            <p:ph type="title"/>
          </p:nvPr>
        </p:nvSpPr>
        <p:spPr/>
        <p:txBody>
          <a:bodyPr/>
          <a:lstStyle/>
          <a:p>
            <a:r>
              <a:rPr lang="ja-JP" altLang="en-US"/>
              <a:t>各自治体の取り組み</a:t>
            </a:r>
            <a:endParaRPr kumimoji="1" lang="ja-JP" altLang="en-US"/>
          </a:p>
        </p:txBody>
      </p:sp>
      <p:sp>
        <p:nvSpPr>
          <p:cNvPr id="3" name="コンテンツ プレースホルダー 2">
            <a:extLst>
              <a:ext uri="{FF2B5EF4-FFF2-40B4-BE49-F238E27FC236}">
                <a16:creationId xmlns:a16="http://schemas.microsoft.com/office/drawing/2014/main" id="{B57AEDBB-0A3D-1E48-B0BB-5908C44D336C}"/>
              </a:ext>
            </a:extLst>
          </p:cNvPr>
          <p:cNvSpPr>
            <a:spLocks noGrp="1"/>
          </p:cNvSpPr>
          <p:nvPr>
            <p:ph idx="1"/>
          </p:nvPr>
        </p:nvSpPr>
        <p:spPr/>
        <p:txBody>
          <a:bodyPr/>
          <a:lstStyle/>
          <a:p>
            <a:r>
              <a:rPr lang="ja-JP" altLang="en-US"/>
              <a:t>避難所でのコロナ感染対策の徹底</a:t>
            </a:r>
            <a:endParaRPr lang="en-US" altLang="ja-JP" dirty="0"/>
          </a:p>
          <a:p>
            <a:pPr lvl="1"/>
            <a:r>
              <a:rPr lang="ja-JP" altLang="en-US"/>
              <a:t>受け入れスペースのレイアウト例</a:t>
            </a:r>
            <a:r>
              <a:rPr lang="en-US" altLang="ja-JP" dirty="0"/>
              <a:t>, </a:t>
            </a:r>
            <a:r>
              <a:rPr lang="ja-JP" altLang="en-US"/>
              <a:t>検温・問診の実施</a:t>
            </a:r>
            <a:r>
              <a:rPr lang="en-US" altLang="ja-JP" dirty="0"/>
              <a:t>,</a:t>
            </a:r>
          </a:p>
          <a:p>
            <a:pPr marL="457200" lvl="1" indent="0">
              <a:buNone/>
            </a:pPr>
            <a:r>
              <a:rPr lang="ja-JP" altLang="en-US"/>
              <a:t>　　携帯電話を用いた勧告</a:t>
            </a:r>
            <a:r>
              <a:rPr lang="en-US" altLang="ja-JP" dirty="0"/>
              <a:t>, </a:t>
            </a:r>
            <a:r>
              <a:rPr lang="ja-JP" altLang="en-US"/>
              <a:t>安全確認</a:t>
            </a:r>
            <a:r>
              <a:rPr lang="en-US" altLang="ja-JP" dirty="0"/>
              <a:t> </a:t>
            </a:r>
            <a:r>
              <a:rPr lang="en-US" altLang="ja-JP" dirty="0" err="1"/>
              <a:t>etc</a:t>
            </a:r>
            <a:r>
              <a:rPr lang="en-US" altLang="ja-JP" dirty="0"/>
              <a:t>…</a:t>
            </a:r>
          </a:p>
          <a:p>
            <a:pPr lvl="1"/>
            <a:r>
              <a:rPr lang="ja-JP" altLang="en-US"/>
              <a:t>オンラインでの混雑状況の配信</a:t>
            </a:r>
            <a:endParaRPr lang="en-US" altLang="ja-JP" dirty="0"/>
          </a:p>
          <a:p>
            <a:pPr lvl="2"/>
            <a:r>
              <a:rPr lang="ja-JP" altLang="en-US"/>
              <a:t>スマートフォンアプリ</a:t>
            </a:r>
            <a:r>
              <a:rPr lang="en-US" altLang="ja-JP" dirty="0"/>
              <a:t>“VACAN” </a:t>
            </a:r>
            <a:r>
              <a:rPr lang="en-US" altLang="ja-JP" sz="1200" dirty="0"/>
              <a:t>(</a:t>
            </a:r>
            <a:r>
              <a:rPr lang="ja-JP" altLang="en-US" sz="1200"/>
              <a:t>宮崎県</a:t>
            </a:r>
            <a:r>
              <a:rPr lang="en-US" altLang="ja-JP" sz="1200" dirty="0"/>
              <a:t> </a:t>
            </a:r>
            <a:r>
              <a:rPr lang="ja-JP" altLang="en-US" sz="1200"/>
              <a:t>日南市</a:t>
            </a:r>
            <a:r>
              <a:rPr lang="en-US" altLang="ja-JP" sz="1200" dirty="0"/>
              <a:t>)</a:t>
            </a:r>
            <a:endParaRPr lang="en-US" altLang="ja-JP" dirty="0"/>
          </a:p>
          <a:p>
            <a:pPr lvl="2"/>
            <a:r>
              <a:rPr lang="ja-JP" altLang="en-US"/>
              <a:t>担当者が</a:t>
            </a:r>
            <a:r>
              <a:rPr lang="ja-JP" altLang="en-US">
                <a:solidFill>
                  <a:srgbClr val="FF0000"/>
                </a:solidFill>
              </a:rPr>
              <a:t>手動でアップデート</a:t>
            </a:r>
            <a:r>
              <a:rPr lang="ja-JP" altLang="en-US"/>
              <a:t>する必要が</a:t>
            </a:r>
            <a:endParaRPr lang="en-US" altLang="ja-JP" dirty="0"/>
          </a:p>
          <a:p>
            <a:pPr lvl="2"/>
            <a:endParaRPr lang="en-US" altLang="ja-JP" dirty="0"/>
          </a:p>
          <a:p>
            <a:r>
              <a:rPr lang="ja-JP" altLang="en-US"/>
              <a:t>自治体への完全な依存につながる</a:t>
            </a:r>
            <a:endParaRPr lang="en-US" altLang="ja-JP" dirty="0"/>
          </a:p>
          <a:p>
            <a:pPr lvl="1"/>
            <a:r>
              <a:rPr lang="ja-JP" altLang="en-US"/>
              <a:t>新たな取り組みによる職員の負担増加</a:t>
            </a:r>
            <a:endParaRPr lang="en-US" altLang="ja-JP" dirty="0"/>
          </a:p>
          <a:p>
            <a:pPr lvl="1"/>
            <a:r>
              <a:rPr lang="ja-JP" altLang="en-US"/>
              <a:t>必要なところに人手が回らなくなってしまう</a:t>
            </a:r>
            <a:endParaRPr lang="en-US" altLang="ja-JP" dirty="0"/>
          </a:p>
          <a:p>
            <a:pPr marL="457200" lvl="1" indent="0">
              <a:buNone/>
            </a:pPr>
            <a:endParaRPr lang="en-US" altLang="ja-JP" dirty="0"/>
          </a:p>
          <a:p>
            <a:pPr marL="400050"/>
            <a:r>
              <a:rPr lang="ja-JP" altLang="en-US"/>
              <a:t>リサーチクエスチョン</a:t>
            </a:r>
            <a:endParaRPr lang="en-US" altLang="ja-JP" dirty="0"/>
          </a:p>
          <a:p>
            <a:pPr marL="800100" lvl="1"/>
            <a:r>
              <a:rPr lang="ja-JP" altLang="en-US"/>
              <a:t>コロナ時代に、住民が自治体に依存する事なく、</a:t>
            </a:r>
            <a:r>
              <a:rPr lang="ja-JP" altLang="en-US">
                <a:solidFill>
                  <a:srgbClr val="FF0000"/>
                </a:solidFill>
              </a:rPr>
              <a:t>自身で</a:t>
            </a:r>
            <a:endParaRPr lang="en-US" altLang="ja-JP" dirty="0">
              <a:solidFill>
                <a:srgbClr val="FF0000"/>
              </a:solidFill>
            </a:endParaRPr>
          </a:p>
          <a:p>
            <a:pPr marL="514350" lvl="1" indent="0">
              <a:buNone/>
            </a:pPr>
            <a:r>
              <a:rPr lang="en-US" altLang="ja-JP" dirty="0">
                <a:solidFill>
                  <a:srgbClr val="FF0000"/>
                </a:solidFill>
              </a:rPr>
              <a:t>    </a:t>
            </a:r>
            <a:r>
              <a:rPr lang="ja-JP" altLang="en-US">
                <a:solidFill>
                  <a:srgbClr val="FF0000"/>
                </a:solidFill>
              </a:rPr>
              <a:t>適切な避難所を見つける</a:t>
            </a:r>
            <a:r>
              <a:rPr lang="ja-JP" altLang="en-US"/>
              <a:t>にはどうすれば良いか？</a:t>
            </a:r>
            <a:endParaRPr lang="en-US" altLang="ja-JP" dirty="0"/>
          </a:p>
        </p:txBody>
      </p:sp>
      <p:sp>
        <p:nvSpPr>
          <p:cNvPr id="4" name="スライド番号プレースホルダー 3">
            <a:extLst>
              <a:ext uri="{FF2B5EF4-FFF2-40B4-BE49-F238E27FC236}">
                <a16:creationId xmlns:a16="http://schemas.microsoft.com/office/drawing/2014/main" id="{2E57D3A0-B398-3246-9135-EC71022A9723}"/>
              </a:ext>
            </a:extLst>
          </p:cNvPr>
          <p:cNvSpPr>
            <a:spLocks noGrp="1"/>
          </p:cNvSpPr>
          <p:nvPr>
            <p:ph type="sldNum" sz="quarter" idx="11"/>
          </p:nvPr>
        </p:nvSpPr>
        <p:spPr/>
        <p:txBody>
          <a:bodyPr/>
          <a:lstStyle/>
          <a:p>
            <a:fld id="{540B1702-1328-441D-B737-C2B94A2E6AF5}" type="slidenum">
              <a:rPr lang="en-US" altLang="ja-JP" smtClean="0"/>
              <a:pPr/>
              <a:t>3</a:t>
            </a:fld>
            <a:endParaRPr lang="en-US" altLang="ja-JP"/>
          </a:p>
        </p:txBody>
      </p:sp>
      <p:pic>
        <p:nvPicPr>
          <p:cNvPr id="5" name="図 4"/>
          <p:cNvPicPr>
            <a:picLocks noChangeAspect="1"/>
          </p:cNvPicPr>
          <p:nvPr/>
        </p:nvPicPr>
        <p:blipFill rotWithShape="1">
          <a:blip r:embed="rId3"/>
          <a:srcRect l="13566" t="16529" r="33274"/>
          <a:stretch/>
        </p:blipFill>
        <p:spPr>
          <a:xfrm>
            <a:off x="7242969" y="2386590"/>
            <a:ext cx="1692754" cy="1883979"/>
          </a:xfrm>
          <a:prstGeom prst="rect">
            <a:avLst/>
          </a:prstGeom>
        </p:spPr>
      </p:pic>
      <p:pic>
        <p:nvPicPr>
          <p:cNvPr id="1026" name="Picture 2" descr="電話対応に追われる会社員のイラスト（女性）"/>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5819" y="4172277"/>
            <a:ext cx="816579" cy="8780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忙しいビジネスマン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57188" y="4148695"/>
            <a:ext cx="824260" cy="8432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s://1.bp.blogspot.com/-p_33bhZsyFI/XW87KSBsKHI/AAAAAAABUpI/q9xKrk3A71EQGzYCMyWjtoH-W6WMQda9gCLcBGAs/s1600/yuudou_hinan_peopl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4867558"/>
            <a:ext cx="1782020" cy="1461008"/>
          </a:xfrm>
          <a:prstGeom prst="rect">
            <a:avLst/>
          </a:prstGeom>
          <a:noFill/>
          <a:extLst>
            <a:ext uri="{909E8E84-426E-40DD-AFC4-6F175D3DCCD1}">
              <a14:hiddenFill xmlns:a14="http://schemas.microsoft.com/office/drawing/2010/main">
                <a:solidFill>
                  <a:srgbClr val="FFFFFF"/>
                </a:solidFill>
              </a14:hiddenFill>
            </a:ext>
          </a:extLst>
        </p:spPr>
      </p:pic>
      <p:pic>
        <p:nvPicPr>
          <p:cNvPr id="6" name="図 5"/>
          <p:cNvPicPr>
            <a:picLocks noChangeAspect="1"/>
          </p:cNvPicPr>
          <p:nvPr/>
        </p:nvPicPr>
        <p:blipFill>
          <a:blip r:embed="rId7"/>
          <a:stretch>
            <a:fillRect/>
          </a:stretch>
        </p:blipFill>
        <p:spPr>
          <a:xfrm>
            <a:off x="7171984" y="1036353"/>
            <a:ext cx="1909464" cy="1290877"/>
          </a:xfrm>
          <a:prstGeom prst="rect">
            <a:avLst/>
          </a:prstGeom>
        </p:spPr>
      </p:pic>
    </p:spTree>
    <p:extLst>
      <p:ext uri="{BB962C8B-B14F-4D97-AF65-F5344CB8AC3E}">
        <p14:creationId xmlns:p14="http://schemas.microsoft.com/office/powerpoint/2010/main" val="336952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F066B89-0FA4-4F4B-A577-67CFBC89031B}"/>
              </a:ext>
            </a:extLst>
          </p:cNvPr>
          <p:cNvSpPr>
            <a:spLocks noGrp="1"/>
          </p:cNvSpPr>
          <p:nvPr>
            <p:ph idx="1"/>
          </p:nvPr>
        </p:nvSpPr>
        <p:spPr/>
        <p:txBody>
          <a:bodyPr/>
          <a:lstStyle/>
          <a:p>
            <a:r>
              <a:rPr lang="ja-JP" altLang="en-US"/>
              <a:t>研究の目的</a:t>
            </a:r>
            <a:endParaRPr lang="en-US" altLang="ja-JP" dirty="0"/>
          </a:p>
          <a:p>
            <a:pPr lvl="1"/>
            <a:r>
              <a:rPr lang="ja-JP" altLang="en-US">
                <a:solidFill>
                  <a:srgbClr val="FF0000"/>
                </a:solidFill>
              </a:rPr>
              <a:t>住民の自助によって</a:t>
            </a:r>
            <a:r>
              <a:rPr lang="ja-JP" altLang="en-US"/>
              <a:t>、避難所での</a:t>
            </a:r>
            <a:r>
              <a:rPr lang="ja-JP" altLang="en-US">
                <a:solidFill>
                  <a:srgbClr val="FF0000"/>
                </a:solidFill>
              </a:rPr>
              <a:t>三密</a:t>
            </a:r>
            <a:r>
              <a:rPr lang="ja-JP" altLang="en-US"/>
              <a:t>を防ぎ、迅速かつ安全な避難の実現するための支援ツールの開発</a:t>
            </a:r>
            <a:endParaRPr lang="en-US" altLang="ja-JP" dirty="0">
              <a:solidFill>
                <a:srgbClr val="FF0000"/>
              </a:solidFill>
            </a:endParaRPr>
          </a:p>
          <a:p>
            <a:r>
              <a:rPr lang="ja-JP" altLang="en-US"/>
              <a:t>提案手法</a:t>
            </a:r>
            <a:endParaRPr kumimoji="1" lang="en-US" altLang="ja-JP" dirty="0"/>
          </a:p>
          <a:p>
            <a:pPr lvl="1"/>
            <a:r>
              <a:rPr lang="en-US" altLang="ja-JP" dirty="0"/>
              <a:t>『Shelter Navi』</a:t>
            </a:r>
            <a:r>
              <a:rPr lang="ja-JP" altLang="en-US"/>
              <a:t>　</a:t>
            </a:r>
            <a:r>
              <a:rPr lang="en-US" altLang="ja-JP" dirty="0"/>
              <a:t> </a:t>
            </a:r>
            <a:r>
              <a:rPr lang="ja-JP" altLang="en-US"/>
              <a:t>避難支援用ナビゲーション</a:t>
            </a:r>
            <a:r>
              <a:rPr lang="en-US" altLang="ja-JP" dirty="0"/>
              <a:t>Web</a:t>
            </a:r>
            <a:r>
              <a:rPr lang="ja-JP" altLang="en-US"/>
              <a:t>アプリ</a:t>
            </a:r>
            <a:endParaRPr kumimoji="1" lang="en-US" altLang="ja-JP" dirty="0"/>
          </a:p>
          <a:p>
            <a:pPr lvl="2"/>
            <a:r>
              <a:rPr lang="ja-JP" altLang="en-US"/>
              <a:t>避難所の位置・混雑状況などをクラウドサーバーで管理</a:t>
            </a:r>
            <a:endParaRPr lang="en-US" altLang="ja-JP" dirty="0"/>
          </a:p>
          <a:p>
            <a:pPr lvl="2"/>
            <a:r>
              <a:rPr lang="ja-JP" altLang="en-US"/>
              <a:t>住民は避難所の状況をわかりやすく確認できる</a:t>
            </a:r>
            <a:endParaRPr lang="en-US" altLang="ja-JP" dirty="0"/>
          </a:p>
          <a:p>
            <a:pPr lvl="2"/>
            <a:r>
              <a:rPr lang="ja-JP" altLang="en-US"/>
              <a:t>チェックインすると、システムが自動でステータス更新</a:t>
            </a:r>
            <a:endParaRPr lang="en-US" altLang="ja-JP" dirty="0"/>
          </a:p>
          <a:p>
            <a:pPr marL="914400" lvl="2" indent="0">
              <a:buNone/>
            </a:pPr>
            <a:endParaRPr kumimoji="1" lang="en-US" altLang="ja-JP" dirty="0"/>
          </a:p>
          <a:p>
            <a:pPr lvl="2"/>
            <a:endParaRPr kumimoji="1" lang="ja-JP" altLang="en-US"/>
          </a:p>
        </p:txBody>
      </p:sp>
      <p:sp>
        <p:nvSpPr>
          <p:cNvPr id="4" name="スライド番号プレースホルダー 3">
            <a:extLst>
              <a:ext uri="{FF2B5EF4-FFF2-40B4-BE49-F238E27FC236}">
                <a16:creationId xmlns:a16="http://schemas.microsoft.com/office/drawing/2014/main" id="{6403C864-FB7D-2448-AA70-985026698CF1}"/>
              </a:ext>
            </a:extLst>
          </p:cNvPr>
          <p:cNvSpPr>
            <a:spLocks noGrp="1"/>
          </p:cNvSpPr>
          <p:nvPr>
            <p:ph type="sldNum" sz="quarter" idx="11"/>
          </p:nvPr>
        </p:nvSpPr>
        <p:spPr/>
        <p:txBody>
          <a:bodyPr/>
          <a:lstStyle/>
          <a:p>
            <a:fld id="{540B1702-1328-441D-B737-C2B94A2E6AF5}" type="slidenum">
              <a:rPr lang="en-US" altLang="ja-JP" smtClean="0"/>
              <a:pPr/>
              <a:t>4</a:t>
            </a:fld>
            <a:endParaRPr lang="en-US" altLang="ja-JP"/>
          </a:p>
        </p:txBody>
      </p:sp>
      <p:sp>
        <p:nvSpPr>
          <p:cNvPr id="5" name="タイトル 1">
            <a:extLst>
              <a:ext uri="{FF2B5EF4-FFF2-40B4-BE49-F238E27FC236}">
                <a16:creationId xmlns:a16="http://schemas.microsoft.com/office/drawing/2014/main" id="{A997E326-ED66-D047-9A33-1D7FA0496AF8}"/>
              </a:ext>
            </a:extLst>
          </p:cNvPr>
          <p:cNvSpPr txBox="1">
            <a:spLocks noGrp="1"/>
          </p:cNvSpPr>
          <p:nvPr>
            <p:ph type="title"/>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kumimoji="1" sz="3200" b="1">
                <a:solidFill>
                  <a:schemeClr val="tx1"/>
                </a:solidFill>
                <a:latin typeface="+mj-lt"/>
                <a:ea typeface="+mj-ea"/>
                <a:cs typeface="+mj-cs"/>
              </a:defRPr>
            </a:lvl1pPr>
            <a:lvl2pPr algn="l" rtl="0" eaLnBrk="1" fontAlgn="base" hangingPunct="1">
              <a:spcBef>
                <a:spcPct val="0"/>
              </a:spcBef>
              <a:spcAft>
                <a:spcPct val="0"/>
              </a:spcAft>
              <a:defRPr kumimoji="1" sz="3200" b="1">
                <a:solidFill>
                  <a:schemeClr val="tx1"/>
                </a:solidFill>
                <a:latin typeface="Arial" charset="0"/>
                <a:ea typeface="ＭＳ Ｐゴシック" pitchFamily="50" charset="-128"/>
              </a:defRPr>
            </a:lvl2pPr>
            <a:lvl3pPr algn="l" rtl="0" eaLnBrk="1" fontAlgn="base" hangingPunct="1">
              <a:spcBef>
                <a:spcPct val="0"/>
              </a:spcBef>
              <a:spcAft>
                <a:spcPct val="0"/>
              </a:spcAft>
              <a:defRPr kumimoji="1" sz="3200" b="1">
                <a:solidFill>
                  <a:schemeClr val="tx1"/>
                </a:solidFill>
                <a:latin typeface="Arial" charset="0"/>
                <a:ea typeface="ＭＳ Ｐゴシック" pitchFamily="50" charset="-128"/>
              </a:defRPr>
            </a:lvl3pPr>
            <a:lvl4pPr algn="l" rtl="0" eaLnBrk="1" fontAlgn="base" hangingPunct="1">
              <a:spcBef>
                <a:spcPct val="0"/>
              </a:spcBef>
              <a:spcAft>
                <a:spcPct val="0"/>
              </a:spcAft>
              <a:defRPr kumimoji="1" sz="3200" b="1">
                <a:solidFill>
                  <a:schemeClr val="tx1"/>
                </a:solidFill>
                <a:latin typeface="Arial" charset="0"/>
                <a:ea typeface="ＭＳ Ｐゴシック" pitchFamily="50" charset="-128"/>
              </a:defRPr>
            </a:lvl4pPr>
            <a:lvl5pPr algn="l" rtl="0" eaLnBrk="1" fontAlgn="base" hangingPunct="1">
              <a:spcBef>
                <a:spcPct val="0"/>
              </a:spcBef>
              <a:spcAft>
                <a:spcPct val="0"/>
              </a:spcAft>
              <a:defRPr kumimoji="1" sz="3200" b="1">
                <a:solidFill>
                  <a:schemeClr val="tx1"/>
                </a:solidFill>
                <a:latin typeface="Arial" charset="0"/>
                <a:ea typeface="ＭＳ Ｐゴシック" pitchFamily="50" charset="-128"/>
              </a:defRPr>
            </a:lvl5pPr>
            <a:lvl6pPr marL="457200" algn="l" rtl="0" eaLnBrk="1" fontAlgn="base" hangingPunct="1">
              <a:spcBef>
                <a:spcPct val="0"/>
              </a:spcBef>
              <a:spcAft>
                <a:spcPct val="0"/>
              </a:spcAft>
              <a:defRPr kumimoji="1" sz="3200" b="1">
                <a:solidFill>
                  <a:schemeClr val="tx1"/>
                </a:solidFill>
                <a:latin typeface="Arial" charset="0"/>
                <a:ea typeface="ＭＳ Ｐゴシック" pitchFamily="50" charset="-128"/>
              </a:defRPr>
            </a:lvl6pPr>
            <a:lvl7pPr marL="914400" algn="l" rtl="0" eaLnBrk="1" fontAlgn="base" hangingPunct="1">
              <a:spcBef>
                <a:spcPct val="0"/>
              </a:spcBef>
              <a:spcAft>
                <a:spcPct val="0"/>
              </a:spcAft>
              <a:defRPr kumimoji="1" sz="3200" b="1">
                <a:solidFill>
                  <a:schemeClr val="tx1"/>
                </a:solidFill>
                <a:latin typeface="Arial" charset="0"/>
                <a:ea typeface="ＭＳ Ｐゴシック" pitchFamily="50" charset="-128"/>
              </a:defRPr>
            </a:lvl7pPr>
            <a:lvl8pPr marL="1371600" algn="l" rtl="0" eaLnBrk="1" fontAlgn="base" hangingPunct="1">
              <a:spcBef>
                <a:spcPct val="0"/>
              </a:spcBef>
              <a:spcAft>
                <a:spcPct val="0"/>
              </a:spcAft>
              <a:defRPr kumimoji="1" sz="3200" b="1">
                <a:solidFill>
                  <a:schemeClr val="tx1"/>
                </a:solidFill>
                <a:latin typeface="Arial" charset="0"/>
                <a:ea typeface="ＭＳ Ｐゴシック" pitchFamily="50" charset="-128"/>
              </a:defRPr>
            </a:lvl8pPr>
            <a:lvl9pPr marL="1828800" algn="l" rtl="0" eaLnBrk="1" fontAlgn="base" hangingPunct="1">
              <a:spcBef>
                <a:spcPct val="0"/>
              </a:spcBef>
              <a:spcAft>
                <a:spcPct val="0"/>
              </a:spcAft>
              <a:defRPr kumimoji="1" sz="3200" b="1">
                <a:solidFill>
                  <a:schemeClr val="tx1"/>
                </a:solidFill>
                <a:latin typeface="Arial" charset="0"/>
                <a:ea typeface="ＭＳ Ｐゴシック" pitchFamily="50" charset="-128"/>
              </a:defRPr>
            </a:lvl9pPr>
          </a:lstStyle>
          <a:p>
            <a:r>
              <a:rPr lang="ja-JP" altLang="en-US" kern="0"/>
              <a:t>研究の目的と提案手法</a:t>
            </a:r>
          </a:p>
        </p:txBody>
      </p:sp>
      <p:pic>
        <p:nvPicPr>
          <p:cNvPr id="6" name="図 5">
            <a:extLst>
              <a:ext uri="{FF2B5EF4-FFF2-40B4-BE49-F238E27FC236}">
                <a16:creationId xmlns:a16="http://schemas.microsoft.com/office/drawing/2014/main" id="{EA60D6E0-2013-5148-B0DD-B34F2CF60A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9545" y="2812784"/>
            <a:ext cx="1289143" cy="1340032"/>
          </a:xfrm>
          <a:prstGeom prst="rect">
            <a:avLst/>
          </a:prstGeom>
        </p:spPr>
      </p:pic>
      <p:graphicFrame>
        <p:nvGraphicFramePr>
          <p:cNvPr id="7" name="表 6"/>
          <p:cNvGraphicFramePr>
            <a:graphicFrameLocks noGrp="1"/>
          </p:cNvGraphicFramePr>
          <p:nvPr>
            <p:extLst>
              <p:ext uri="{D42A27DB-BD31-4B8C-83A1-F6EECF244321}">
                <p14:modId xmlns:p14="http://schemas.microsoft.com/office/powerpoint/2010/main" val="1129289375"/>
              </p:ext>
            </p:extLst>
          </p:nvPr>
        </p:nvGraphicFramePr>
        <p:xfrm>
          <a:off x="5388212" y="4210050"/>
          <a:ext cx="3696688" cy="2286000"/>
        </p:xfrm>
        <a:graphic>
          <a:graphicData uri="http://schemas.openxmlformats.org/drawingml/2006/table">
            <a:tbl>
              <a:tblPr firstRow="1" bandRow="1">
                <a:tableStyleId>{5C22544A-7EE6-4342-B048-85BDC9FD1C3A}</a:tableStyleId>
              </a:tblPr>
              <a:tblGrid>
                <a:gridCol w="924172">
                  <a:extLst>
                    <a:ext uri="{9D8B030D-6E8A-4147-A177-3AD203B41FA5}">
                      <a16:colId xmlns:a16="http://schemas.microsoft.com/office/drawing/2014/main" val="2414307052"/>
                    </a:ext>
                  </a:extLst>
                </a:gridCol>
                <a:gridCol w="924172">
                  <a:extLst>
                    <a:ext uri="{9D8B030D-6E8A-4147-A177-3AD203B41FA5}">
                      <a16:colId xmlns:a16="http://schemas.microsoft.com/office/drawing/2014/main" val="2904814792"/>
                    </a:ext>
                  </a:extLst>
                </a:gridCol>
                <a:gridCol w="924172">
                  <a:extLst>
                    <a:ext uri="{9D8B030D-6E8A-4147-A177-3AD203B41FA5}">
                      <a16:colId xmlns:a16="http://schemas.microsoft.com/office/drawing/2014/main" val="4259491208"/>
                    </a:ext>
                  </a:extLst>
                </a:gridCol>
                <a:gridCol w="924172">
                  <a:extLst>
                    <a:ext uri="{9D8B030D-6E8A-4147-A177-3AD203B41FA5}">
                      <a16:colId xmlns:a16="http://schemas.microsoft.com/office/drawing/2014/main" val="441869269"/>
                    </a:ext>
                  </a:extLst>
                </a:gridCol>
              </a:tblGrid>
              <a:tr h="439851">
                <a:tc>
                  <a:txBody>
                    <a:bodyPr/>
                    <a:lstStyle/>
                    <a:p>
                      <a:r>
                        <a:rPr kumimoji="1" lang="en-US" altLang="ja-JP" sz="1200">
                          <a:solidFill>
                            <a:schemeClr val="bg1"/>
                          </a:solidFill>
                        </a:rPr>
                        <a:t>Shelter name</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dirty="0">
                          <a:solidFill>
                            <a:schemeClr val="bg1"/>
                          </a:solidFill>
                        </a:rPr>
                        <a:t>Address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dirty="0">
                          <a:solidFill>
                            <a:schemeClr val="bg1"/>
                          </a:solidFill>
                        </a:rPr>
                        <a:t>Max # of families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baseline="0">
                          <a:solidFill>
                            <a:schemeClr val="bg1"/>
                          </a:solidFill>
                        </a:rPr>
                        <a:t>Current status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extLst>
                  <a:ext uri="{0D108BD9-81ED-4DB2-BD59-A6C34878D82A}">
                    <a16:rowId xmlns:a16="http://schemas.microsoft.com/office/drawing/2014/main" val="3163118326"/>
                  </a:ext>
                </a:extLst>
              </a:tr>
              <a:tr h="439851">
                <a:tc>
                  <a:txBody>
                    <a:bodyPr/>
                    <a:lstStyle/>
                    <a:p>
                      <a:r>
                        <a:rPr kumimoji="1" lang="en-US" altLang="ja-JP" sz="1200"/>
                        <a:t>A</a:t>
                      </a:r>
                      <a:r>
                        <a:rPr kumimoji="1" lang="en-US" altLang="ja-JP" sz="1200" baseline="0"/>
                        <a:t> high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XX town</a:t>
                      </a:r>
                      <a:r>
                        <a:rPr kumimoji="1" lang="en-US" altLang="ja-JP" sz="1200" baseline="0"/>
                        <a:t> 1-2</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dirty="0"/>
                        <a:t>50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F0000"/>
                          </a:solidFill>
                        </a:rPr>
                        <a:t>48</a:t>
                      </a:r>
                      <a:endParaRPr kumimoji="1" lang="ja-JP" altLang="en-US" sz="18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6274298"/>
                  </a:ext>
                </a:extLst>
              </a:tr>
              <a:tr h="439851">
                <a:tc>
                  <a:txBody>
                    <a:bodyPr/>
                    <a:lstStyle/>
                    <a:p>
                      <a:r>
                        <a:rPr kumimoji="1" lang="en-US" altLang="ja-JP" sz="1200"/>
                        <a:t>B element.</a:t>
                      </a:r>
                      <a:r>
                        <a:rPr kumimoji="1" lang="en-US" altLang="ja-JP" sz="1200" baseline="0"/>
                        <a:t>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YY town 4-5</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30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solidFill>
                            <a:srgbClr val="FE8100"/>
                          </a:solidFill>
                        </a:rPr>
                        <a:t>20</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8768924"/>
                  </a:ext>
                </a:extLst>
              </a:tr>
              <a:tr h="439851">
                <a:tc>
                  <a:txBody>
                    <a:bodyPr/>
                    <a:lstStyle/>
                    <a:p>
                      <a:r>
                        <a:rPr kumimoji="1" lang="en-US" altLang="ja-JP" sz="1200"/>
                        <a:t>C comm.</a:t>
                      </a:r>
                      <a:r>
                        <a:rPr kumimoji="1" lang="en-US" altLang="ja-JP" sz="1200" baseline="0"/>
                        <a:t>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YY</a:t>
                      </a:r>
                      <a:r>
                        <a:rPr kumimoji="1" lang="en-US" altLang="ja-JP" sz="1200" baseline="0"/>
                        <a:t> town 11-4</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10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E8100"/>
                          </a:solidFill>
                        </a:rPr>
                        <a:t>6</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5227298"/>
                  </a:ext>
                </a:extLst>
              </a:tr>
              <a:tr h="439851">
                <a:tc>
                  <a:txBody>
                    <a:bodyPr/>
                    <a:lstStyle/>
                    <a:p>
                      <a:r>
                        <a:rPr kumimoji="1" lang="en-US" altLang="ja-JP" sz="1200"/>
                        <a:t>D sports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WW town 8-9</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125</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600" dirty="0">
                          <a:solidFill>
                            <a:srgbClr val="008000"/>
                          </a:solidFill>
                        </a:rPr>
                        <a:t>22</a:t>
                      </a:r>
                      <a:endParaRPr kumimoji="1" lang="ja-JP" altLang="en-US" sz="1800">
                        <a:solidFill>
                          <a:srgbClr val="008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3487853"/>
                  </a:ext>
                </a:extLst>
              </a:tr>
            </a:tbl>
          </a:graphicData>
        </a:graphic>
      </p:graphicFrame>
      <p:grpSp>
        <p:nvGrpSpPr>
          <p:cNvPr id="28" name="グループ化 27"/>
          <p:cNvGrpSpPr/>
          <p:nvPr/>
        </p:nvGrpSpPr>
        <p:grpSpPr>
          <a:xfrm>
            <a:off x="87345" y="5242078"/>
            <a:ext cx="3261210" cy="1486033"/>
            <a:chOff x="227919" y="5333147"/>
            <a:chExt cx="3261210" cy="1486033"/>
          </a:xfrm>
        </p:grpSpPr>
        <p:pic>
          <p:nvPicPr>
            <p:cNvPr id="1026" name="Picture 2" descr="https://1.bp.blogspot.com/-XKTafTy2_Bw/UOKDYzJbICI/AAAAAAAAKNY/tTeng5oVcJk/s1600/schoo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53849" y="6104999"/>
              <a:ext cx="939115" cy="5916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2.bp.blogspot.com/-9dUKu2CVEgg/VfS6KXqDqkI/AAAAAAAAxOA/N7W0ofbVlH8/s800/building_kouminka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8939" y="6048738"/>
              <a:ext cx="780190" cy="704122"/>
            </a:xfrm>
            <a:prstGeom prst="rect">
              <a:avLst/>
            </a:prstGeom>
            <a:noFill/>
            <a:extLst>
              <a:ext uri="{909E8E84-426E-40DD-AFC4-6F175D3DCCD1}">
                <a14:hiddenFill xmlns:a14="http://schemas.microsoft.com/office/drawing/2010/main">
                  <a:solidFill>
                    <a:srgbClr val="FFFFFF"/>
                  </a:solidFill>
                </a14:hiddenFill>
              </a:ext>
            </a:extLst>
          </p:spPr>
        </p:pic>
        <p:sp>
          <p:nvSpPr>
            <p:cNvPr id="24" name="ストライプ矢印 23">
              <a:extLst>
                <a:ext uri="{FF2B5EF4-FFF2-40B4-BE49-F238E27FC236}">
                  <a16:creationId xmlns:a16="http://schemas.microsoft.com/office/drawing/2014/main" id="{05376664-1022-A046-9620-CF9995580B84}"/>
                </a:ext>
              </a:extLst>
            </p:cNvPr>
            <p:cNvSpPr/>
            <p:nvPr/>
          </p:nvSpPr>
          <p:spPr>
            <a:xfrm rot="5400000">
              <a:off x="724919" y="5491835"/>
              <a:ext cx="503576" cy="388078"/>
            </a:xfrm>
            <a:prstGeom prst="stripedRightArrow">
              <a:avLst>
                <a:gd name="adj1" fmla="val 50000"/>
                <a:gd name="adj2" fmla="val 6224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1064164" y="5333147"/>
              <a:ext cx="1415772" cy="338554"/>
            </a:xfrm>
            <a:prstGeom prst="rect">
              <a:avLst/>
            </a:prstGeom>
            <a:noFill/>
          </p:spPr>
          <p:txBody>
            <a:bodyPr wrap="none" rtlCol="0">
              <a:spAutoFit/>
            </a:bodyPr>
            <a:lstStyle/>
            <a:p>
              <a:r>
                <a:rPr kumimoji="1" lang="ja-JP" altLang="en-US" sz="1600">
                  <a:latin typeface="+mj-lt"/>
                </a:rPr>
                <a:t>チェックイン</a:t>
              </a:r>
            </a:p>
          </p:txBody>
        </p:sp>
        <p:pic>
          <p:nvPicPr>
            <p:cNvPr id="2" name="Picture 2" descr="体育館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7919" y="5993328"/>
              <a:ext cx="1112258" cy="8258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木造校舎のイラスト"/>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0458" y="5415407"/>
              <a:ext cx="986058" cy="723766"/>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四角形吹き出し 29"/>
          <p:cNvSpPr/>
          <p:nvPr/>
        </p:nvSpPr>
        <p:spPr>
          <a:xfrm>
            <a:off x="7744822" y="5637356"/>
            <a:ext cx="794015" cy="417786"/>
          </a:xfrm>
          <a:prstGeom prst="wedgeRectCallout">
            <a:avLst>
              <a:gd name="adj1" fmla="val 62208"/>
              <a:gd name="adj2" fmla="val 108542"/>
            </a:avLst>
          </a:prstGeom>
          <a:solidFill>
            <a:srgbClr val="FFFF99"/>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+1</a:t>
            </a:r>
            <a:endParaRPr kumimoji="1" lang="ja-JP" altLang="en-US">
              <a:solidFill>
                <a:schemeClr val="tx1"/>
              </a:solidFill>
            </a:endParaRPr>
          </a:p>
        </p:txBody>
      </p:sp>
      <p:pic>
        <p:nvPicPr>
          <p:cNvPr id="29" name="図 28">
            <a:extLst>
              <a:ext uri="{FF2B5EF4-FFF2-40B4-BE49-F238E27FC236}">
                <a16:creationId xmlns:a16="http://schemas.microsoft.com/office/drawing/2014/main" id="{1F659714-15BE-2744-8109-4B5A5F602838}"/>
              </a:ext>
            </a:extLst>
          </p:cNvPr>
          <p:cNvPicPr>
            <a:picLocks noChangeAspect="1"/>
          </p:cNvPicPr>
          <p:nvPr/>
        </p:nvPicPr>
        <p:blipFill>
          <a:blip r:embed="rId9"/>
          <a:stretch>
            <a:fillRect/>
          </a:stretch>
        </p:blipFill>
        <p:spPr>
          <a:xfrm>
            <a:off x="6840482" y="3140968"/>
            <a:ext cx="1017163" cy="1069082"/>
          </a:xfrm>
          <a:prstGeom prst="rect">
            <a:avLst/>
          </a:prstGeom>
        </p:spPr>
      </p:pic>
      <p:grpSp>
        <p:nvGrpSpPr>
          <p:cNvPr id="16" name="グループ化 15"/>
          <p:cNvGrpSpPr/>
          <p:nvPr/>
        </p:nvGrpSpPr>
        <p:grpSpPr>
          <a:xfrm>
            <a:off x="341707" y="3746859"/>
            <a:ext cx="5085798" cy="2780494"/>
            <a:chOff x="422306" y="3810806"/>
            <a:chExt cx="5085798" cy="2780494"/>
          </a:xfrm>
        </p:grpSpPr>
        <p:sp>
          <p:nvSpPr>
            <p:cNvPr id="8" name="角丸四角形 7"/>
            <p:cNvSpPr/>
            <p:nvPr/>
          </p:nvSpPr>
          <p:spPr>
            <a:xfrm>
              <a:off x="3417523" y="4242272"/>
              <a:ext cx="2090581" cy="2349028"/>
            </a:xfrm>
            <a:prstGeom prst="roundRect">
              <a:avLst>
                <a:gd name="adj" fmla="val 8658"/>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F6A4E9C0-FE31-BF40-B9B9-146A2EF058A2}"/>
                </a:ext>
              </a:extLst>
            </p:cNvPr>
            <p:cNvPicPr>
              <a:picLocks noChangeAspect="1"/>
            </p:cNvPicPr>
            <p:nvPr/>
          </p:nvPicPr>
          <p:blipFill>
            <a:blip r:embed="rId10"/>
            <a:stretch>
              <a:fillRect/>
            </a:stretch>
          </p:blipFill>
          <p:spPr>
            <a:xfrm>
              <a:off x="3527063" y="4489740"/>
              <a:ext cx="1859631" cy="1803304"/>
            </a:xfrm>
            <a:prstGeom prst="rect">
              <a:avLst/>
            </a:prstGeom>
            <a:ln>
              <a:solidFill>
                <a:srgbClr val="002060"/>
              </a:solidFill>
            </a:ln>
          </p:spPr>
        </p:pic>
        <p:sp>
          <p:nvSpPr>
            <p:cNvPr id="17" name="円形吹き出し 16">
              <a:extLst>
                <a:ext uri="{FF2B5EF4-FFF2-40B4-BE49-F238E27FC236}">
                  <a16:creationId xmlns:a16="http://schemas.microsoft.com/office/drawing/2014/main" id="{941A3AFA-3B29-884A-8E58-EE825439A1E0}"/>
                </a:ext>
              </a:extLst>
            </p:cNvPr>
            <p:cNvSpPr/>
            <p:nvPr/>
          </p:nvSpPr>
          <p:spPr>
            <a:xfrm>
              <a:off x="3877559" y="5517318"/>
              <a:ext cx="264219" cy="290637"/>
            </a:xfrm>
            <a:prstGeom prst="wedgeEllipseCallout">
              <a:avLst>
                <a:gd name="adj1" fmla="val 2539"/>
                <a:gd name="adj2" fmla="val 106260"/>
              </a:avLst>
            </a:prstGeom>
            <a:solidFill>
              <a:srgbClr val="92D05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ja-JP" sz="1600">
                  <a:solidFill>
                    <a:srgbClr val="000000"/>
                  </a:solidFill>
                </a:rPr>
                <a:t>D</a:t>
              </a:r>
              <a:endParaRPr lang="ja-JP" altLang="en-US">
                <a:solidFill>
                  <a:srgbClr val="000000"/>
                </a:solidFill>
              </a:endParaRPr>
            </a:p>
          </p:txBody>
        </p:sp>
        <p:sp>
          <p:nvSpPr>
            <p:cNvPr id="18" name="円形吹き出し 17">
              <a:extLst>
                <a:ext uri="{FF2B5EF4-FFF2-40B4-BE49-F238E27FC236}">
                  <a16:creationId xmlns:a16="http://schemas.microsoft.com/office/drawing/2014/main" id="{BA0AE800-358E-B74D-8453-96323D1BD8E3}"/>
                </a:ext>
              </a:extLst>
            </p:cNvPr>
            <p:cNvSpPr/>
            <p:nvPr/>
          </p:nvSpPr>
          <p:spPr>
            <a:xfrm>
              <a:off x="4475090" y="4995063"/>
              <a:ext cx="253040" cy="260068"/>
            </a:xfrm>
            <a:prstGeom prst="wedgeEllipseCallout">
              <a:avLst>
                <a:gd name="adj1" fmla="val 2539"/>
                <a:gd name="adj2" fmla="val 106260"/>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B</a:t>
              </a:r>
              <a:endParaRPr kumimoji="1" lang="ja-JP" altLang="en-US">
                <a:solidFill>
                  <a:schemeClr val="tx1"/>
                </a:solidFill>
              </a:endParaRPr>
            </a:p>
          </p:txBody>
        </p:sp>
        <p:sp>
          <p:nvSpPr>
            <p:cNvPr id="19" name="円形吹き出し 18">
              <a:extLst>
                <a:ext uri="{FF2B5EF4-FFF2-40B4-BE49-F238E27FC236}">
                  <a16:creationId xmlns:a16="http://schemas.microsoft.com/office/drawing/2014/main" id="{6ACDEE57-8C84-CD48-AC0C-94C207F22E7C}"/>
                </a:ext>
              </a:extLst>
            </p:cNvPr>
            <p:cNvSpPr/>
            <p:nvPr/>
          </p:nvSpPr>
          <p:spPr>
            <a:xfrm>
              <a:off x="3807651" y="4583843"/>
              <a:ext cx="295540" cy="280332"/>
            </a:xfrm>
            <a:prstGeom prst="wedgeEllipseCallout">
              <a:avLst>
                <a:gd name="adj1" fmla="val 2539"/>
                <a:gd name="adj2" fmla="val 106260"/>
              </a:avLst>
            </a:prstGeom>
            <a:solidFill>
              <a:srgbClr val="FF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a:t>A</a:t>
              </a:r>
              <a:endParaRPr kumimoji="1" lang="ja-JP" altLang="en-US"/>
            </a:p>
          </p:txBody>
        </p:sp>
        <p:sp>
          <p:nvSpPr>
            <p:cNvPr id="22" name="円形吹き出し 21">
              <a:extLst>
                <a:ext uri="{FF2B5EF4-FFF2-40B4-BE49-F238E27FC236}">
                  <a16:creationId xmlns:a16="http://schemas.microsoft.com/office/drawing/2014/main" id="{BA0AE800-358E-B74D-8453-96323D1BD8E3}"/>
                </a:ext>
              </a:extLst>
            </p:cNvPr>
            <p:cNvSpPr/>
            <p:nvPr/>
          </p:nvSpPr>
          <p:spPr>
            <a:xfrm>
              <a:off x="4785577" y="5312916"/>
              <a:ext cx="253040" cy="260068"/>
            </a:xfrm>
            <a:prstGeom prst="wedgeEllipseCallout">
              <a:avLst>
                <a:gd name="adj1" fmla="val 2539"/>
                <a:gd name="adj2" fmla="val 106260"/>
              </a:avLst>
            </a:prstGeom>
            <a:solidFill>
              <a:srgbClr val="FFC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a:solidFill>
                    <a:schemeClr val="tx1"/>
                  </a:solidFill>
                </a:rPr>
                <a:t>C</a:t>
              </a:r>
              <a:endParaRPr kumimoji="1" lang="ja-JP" altLang="en-US">
                <a:solidFill>
                  <a:schemeClr val="tx1"/>
                </a:solidFill>
              </a:endParaRPr>
            </a:p>
          </p:txBody>
        </p:sp>
        <p:sp>
          <p:nvSpPr>
            <p:cNvPr id="15" name="ストライプ矢印 14">
              <a:extLst>
                <a:ext uri="{FF2B5EF4-FFF2-40B4-BE49-F238E27FC236}">
                  <a16:creationId xmlns:a16="http://schemas.microsoft.com/office/drawing/2014/main" id="{05376664-1022-A046-9620-CF9995580B84}"/>
                </a:ext>
              </a:extLst>
            </p:cNvPr>
            <p:cNvSpPr/>
            <p:nvPr/>
          </p:nvSpPr>
          <p:spPr>
            <a:xfrm>
              <a:off x="2621077" y="4627920"/>
              <a:ext cx="503576" cy="388078"/>
            </a:xfrm>
            <a:prstGeom prst="stripedRightArrow">
              <a:avLst>
                <a:gd name="adj1" fmla="val 50000"/>
                <a:gd name="adj2" fmla="val 62240"/>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30" name="Picture 6" descr="https://1.bp.blogspot.com/-p_33bhZsyFI/XW87KSBsKHI/AAAAAAABUpI/q9xKrk3A71EQGzYCMyWjtoH-W6WMQda9gCLcBGAs/s1600/yuudou_hinan_peopl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22306" y="3810806"/>
              <a:ext cx="1999052" cy="164901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p:cNvSpPr txBox="1"/>
            <p:nvPr/>
          </p:nvSpPr>
          <p:spPr>
            <a:xfrm>
              <a:off x="2512062" y="4320463"/>
              <a:ext cx="595035" cy="338554"/>
            </a:xfrm>
            <a:prstGeom prst="rect">
              <a:avLst/>
            </a:prstGeom>
            <a:noFill/>
          </p:spPr>
          <p:txBody>
            <a:bodyPr wrap="none" rtlCol="0">
              <a:spAutoFit/>
            </a:bodyPr>
            <a:lstStyle/>
            <a:p>
              <a:r>
                <a:rPr kumimoji="1" lang="ja-JP" altLang="en-US" sz="1600">
                  <a:latin typeface="+mj-lt"/>
                </a:rPr>
                <a:t>検索</a:t>
              </a:r>
            </a:p>
          </p:txBody>
        </p:sp>
        <p:pic>
          <p:nvPicPr>
            <p:cNvPr id="36" name="図 35">
              <a:extLst>
                <a:ext uri="{FF2B5EF4-FFF2-40B4-BE49-F238E27FC236}">
                  <a16:creationId xmlns:a16="http://schemas.microsoft.com/office/drawing/2014/main" id="{EA60D6E0-2013-5148-B0DD-B34F2CF60AD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67284" y="4465293"/>
              <a:ext cx="419467" cy="436026"/>
            </a:xfrm>
            <a:prstGeom prst="rect">
              <a:avLst/>
            </a:prstGeom>
          </p:spPr>
        </p:pic>
        <p:sp>
          <p:nvSpPr>
            <p:cNvPr id="9" name="楕円 8"/>
            <p:cNvSpPr/>
            <p:nvPr/>
          </p:nvSpPr>
          <p:spPr>
            <a:xfrm>
              <a:off x="4305300" y="6331828"/>
              <a:ext cx="266700" cy="233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楕円 34"/>
          <p:cNvSpPr/>
          <p:nvPr/>
        </p:nvSpPr>
        <p:spPr>
          <a:xfrm>
            <a:off x="4258697" y="4574187"/>
            <a:ext cx="266700" cy="233195"/>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ustDataLst>
      <p:tags r:id="rId1"/>
    </p:custDataLst>
    <p:extLst>
      <p:ext uri="{BB962C8B-B14F-4D97-AF65-F5344CB8AC3E}">
        <p14:creationId xmlns:p14="http://schemas.microsoft.com/office/powerpoint/2010/main" val="3845067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1" nodeType="clickEffect">
                                  <p:stCondLst>
                                    <p:cond delay="0"/>
                                  </p:stCondLst>
                                  <p:childTnLst>
                                    <p:animMotion origin="layout" path="M -1.94444E-6 3.7037E-6 L -1.94444E-6 0.00023 C -0.00104 0.00648 -0.00156 0.01342 -0.00295 0.02014 C -0.00347 0.02268 -0.00503 0.0243 -0.00573 0.02685 C -0.00694 0.03125 -0.00642 0.03703 -0.0085 0.04051 C -0.00989 0.04259 -0.01146 0.04467 -0.01267 0.04699 C -0.01423 0.05023 -0.01719 0.05949 -0.01979 0.06064 C -0.02569 0.06296 -0.03194 0.06203 -0.03802 0.06296 C -0.03941 0.06365 -0.0408 0.06481 -0.04219 0.06504 L -0.0717 0.06967 C -0.07222 0.07176 -0.07309 0.07407 -0.07309 0.07662 C -0.07309 0.08541 -0.07326 0.0949 -0.0717 0.10347 C -0.071 0.1081 -0.06614 0.11203 -0.06337 0.11273 C -0.0559 0.11365 -0.04826 0.11412 -0.0408 0.11481 C -0.03663 0.12824 -0.03871 0.1206 -0.03524 0.13726 L -0.03385 0.14398 C -0.03437 0.15162 -0.03455 0.15926 -0.03524 0.16689 C -0.03594 0.17338 -0.03732 0.1743 -0.03941 0.18009 C -0.03993 0.18148 -0.04045 0.1831 -0.0408 0.18495 " pathEditMode="relative" rAng="0" ptsTypes="AAAAAAAAAAAAAAAAAAA">
                                      <p:cBhvr>
                                        <p:cTn id="18" dur="2000" fill="hold"/>
                                        <p:tgtEl>
                                          <p:spTgt spid="35"/>
                                        </p:tgtEl>
                                        <p:attrNameLst>
                                          <p:attrName>ppt_x</p:attrName>
                                          <p:attrName>ppt_y</p:attrName>
                                        </p:attrNameLst>
                                      </p:cBhvr>
                                      <p:rCtr x="-3663" y="9236"/>
                                    </p:animMotion>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up)">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5" grpId="0" animBg="1"/>
      <p:bldP spid="3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図 36">
            <a:extLst>
              <a:ext uri="{FF2B5EF4-FFF2-40B4-BE49-F238E27FC236}">
                <a16:creationId xmlns:a16="http://schemas.microsoft.com/office/drawing/2014/main" id="{F6A4E9C0-FE31-BF40-B9B9-146A2EF058A2}"/>
              </a:ext>
            </a:extLst>
          </p:cNvPr>
          <p:cNvPicPr>
            <a:picLocks noChangeAspect="1"/>
          </p:cNvPicPr>
          <p:nvPr/>
        </p:nvPicPr>
        <p:blipFill>
          <a:blip r:embed="rId4"/>
          <a:stretch>
            <a:fillRect/>
          </a:stretch>
        </p:blipFill>
        <p:spPr>
          <a:xfrm>
            <a:off x="270555" y="3806064"/>
            <a:ext cx="3285235" cy="3051936"/>
          </a:xfrm>
          <a:prstGeom prst="rect">
            <a:avLst/>
          </a:prstGeom>
        </p:spPr>
      </p:pic>
      <p:pic>
        <p:nvPicPr>
          <p:cNvPr id="10" name="図 9">
            <a:extLst>
              <a:ext uri="{FF2B5EF4-FFF2-40B4-BE49-F238E27FC236}">
                <a16:creationId xmlns:a16="http://schemas.microsoft.com/office/drawing/2014/main" id="{1D10603D-EF9F-B24C-803C-6B84D1F7C91D}"/>
              </a:ext>
            </a:extLst>
          </p:cNvPr>
          <p:cNvPicPr>
            <a:picLocks noChangeAspect="1"/>
          </p:cNvPicPr>
          <p:nvPr/>
        </p:nvPicPr>
        <p:blipFill rotWithShape="1">
          <a:blip r:embed="rId5"/>
          <a:srcRect l="60721" r="3241"/>
          <a:stretch/>
        </p:blipFill>
        <p:spPr>
          <a:xfrm>
            <a:off x="2311093" y="4283059"/>
            <a:ext cx="189952" cy="605854"/>
          </a:xfrm>
          <a:prstGeom prst="rect">
            <a:avLst/>
          </a:prstGeom>
        </p:spPr>
      </p:pic>
      <p:sp>
        <p:nvSpPr>
          <p:cNvPr id="29" name="円形吹き出し 28">
            <a:extLst>
              <a:ext uri="{FF2B5EF4-FFF2-40B4-BE49-F238E27FC236}">
                <a16:creationId xmlns:a16="http://schemas.microsoft.com/office/drawing/2014/main" id="{07C0CB73-68EA-1640-AD89-F12C6667091C}"/>
              </a:ext>
            </a:extLst>
          </p:cNvPr>
          <p:cNvSpPr/>
          <p:nvPr/>
        </p:nvSpPr>
        <p:spPr>
          <a:xfrm>
            <a:off x="2708164" y="4009491"/>
            <a:ext cx="710730" cy="1036519"/>
          </a:xfrm>
          <a:prstGeom prst="wedgeEllipseCallout">
            <a:avLst>
              <a:gd name="adj1" fmla="val -90395"/>
              <a:gd name="adj2" fmla="val 4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3A21F624-04E6-C44D-8E94-6A5F5785CBD1}"/>
              </a:ext>
            </a:extLst>
          </p:cNvPr>
          <p:cNvPicPr>
            <a:picLocks noChangeAspect="1"/>
          </p:cNvPicPr>
          <p:nvPr/>
        </p:nvPicPr>
        <p:blipFill>
          <a:blip r:embed="rId6"/>
          <a:stretch>
            <a:fillRect/>
          </a:stretch>
        </p:blipFill>
        <p:spPr>
          <a:xfrm>
            <a:off x="2652088" y="4105768"/>
            <a:ext cx="815557" cy="837737"/>
          </a:xfrm>
          <a:prstGeom prst="rect">
            <a:avLst/>
          </a:prstGeom>
        </p:spPr>
      </p:pic>
      <p:sp>
        <p:nvSpPr>
          <p:cNvPr id="15" name="星 7 14">
            <a:extLst>
              <a:ext uri="{FF2B5EF4-FFF2-40B4-BE49-F238E27FC236}">
                <a16:creationId xmlns:a16="http://schemas.microsoft.com/office/drawing/2014/main" id="{FDA2A291-9856-784D-B07A-9807371D5AE9}"/>
              </a:ext>
            </a:extLst>
          </p:cNvPr>
          <p:cNvSpPr/>
          <p:nvPr/>
        </p:nvSpPr>
        <p:spPr>
          <a:xfrm>
            <a:off x="3370452" y="3717032"/>
            <a:ext cx="2292651" cy="1520276"/>
          </a:xfrm>
          <a:prstGeom prst="star7">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E7F3BA9-7152-E743-BE4D-5EEF39F165E5}"/>
              </a:ext>
            </a:extLst>
          </p:cNvPr>
          <p:cNvSpPr>
            <a:spLocks noGrp="1"/>
          </p:cNvSpPr>
          <p:nvPr>
            <p:ph type="title"/>
          </p:nvPr>
        </p:nvSpPr>
        <p:spPr/>
        <p:txBody>
          <a:bodyPr/>
          <a:lstStyle/>
          <a:p>
            <a:r>
              <a:rPr lang="ja-JP" altLang="en-US"/>
              <a:t>住民ユースケース</a:t>
            </a:r>
            <a:endParaRPr kumimoji="1" lang="ja-JP" altLang="en-US"/>
          </a:p>
        </p:txBody>
      </p:sp>
      <p:sp>
        <p:nvSpPr>
          <p:cNvPr id="3" name="コンテンツ プレースホルダー 2">
            <a:extLst>
              <a:ext uri="{FF2B5EF4-FFF2-40B4-BE49-F238E27FC236}">
                <a16:creationId xmlns:a16="http://schemas.microsoft.com/office/drawing/2014/main" id="{F725E4B8-E180-744E-96CB-B46889BE8AD7}"/>
              </a:ext>
            </a:extLst>
          </p:cNvPr>
          <p:cNvSpPr>
            <a:spLocks noGrp="1"/>
          </p:cNvSpPr>
          <p:nvPr>
            <p:ph idx="1"/>
          </p:nvPr>
        </p:nvSpPr>
        <p:spPr>
          <a:xfrm>
            <a:off x="381000" y="1066800"/>
            <a:ext cx="8382000" cy="5334000"/>
          </a:xfrm>
        </p:spPr>
        <p:txBody>
          <a:bodyPr/>
          <a:lstStyle/>
          <a:p>
            <a:r>
              <a:rPr lang="en-US" altLang="ja-JP" sz="2000" dirty="0"/>
              <a:t>C1: </a:t>
            </a:r>
            <a:r>
              <a:rPr lang="ja-JP" altLang="en-US" sz="2000"/>
              <a:t>住民情報を登録する</a:t>
            </a:r>
            <a:endParaRPr lang="en-US" altLang="ja-JP" sz="2000" dirty="0"/>
          </a:p>
          <a:p>
            <a:pPr lvl="1"/>
            <a:r>
              <a:rPr lang="ja-JP" altLang="en-US" sz="1800"/>
              <a:t>氏名</a:t>
            </a:r>
            <a:r>
              <a:rPr lang="en-US" altLang="ja-JP" sz="1800" dirty="0"/>
              <a:t>, </a:t>
            </a:r>
            <a:r>
              <a:rPr lang="ja-JP" altLang="en-US" sz="1800"/>
              <a:t>住所</a:t>
            </a:r>
            <a:r>
              <a:rPr lang="en-US" altLang="ja-JP" sz="1800" dirty="0"/>
              <a:t>, </a:t>
            </a:r>
            <a:r>
              <a:rPr lang="ja-JP" altLang="en-US" sz="1800"/>
              <a:t>メールアドレス</a:t>
            </a:r>
            <a:r>
              <a:rPr lang="en-US" altLang="ja-JP" sz="1800" dirty="0"/>
              <a:t>, </a:t>
            </a:r>
            <a:r>
              <a:rPr lang="ja-JP" altLang="en-US" sz="1800"/>
              <a:t>電話番号</a:t>
            </a:r>
            <a:r>
              <a:rPr lang="en-US" altLang="ja-JP" sz="1800" dirty="0"/>
              <a:t>, </a:t>
            </a:r>
            <a:r>
              <a:rPr lang="ja-JP" altLang="en-US" sz="1800"/>
              <a:t>パスワード</a:t>
            </a:r>
            <a:r>
              <a:rPr lang="en-US" altLang="ja-JP" sz="1800" dirty="0"/>
              <a:t>, </a:t>
            </a:r>
            <a:r>
              <a:rPr lang="ja-JP" altLang="en-US" sz="1800"/>
              <a:t>世帯人数</a:t>
            </a:r>
            <a:endParaRPr lang="en-US" altLang="ja-JP" sz="1800" dirty="0"/>
          </a:p>
          <a:p>
            <a:r>
              <a:rPr lang="en-US" altLang="ja-JP" sz="2000" dirty="0"/>
              <a:t>C2: </a:t>
            </a:r>
            <a:r>
              <a:rPr lang="ja-JP" altLang="en-US" sz="2000"/>
              <a:t>避難所を検索する</a:t>
            </a:r>
            <a:endParaRPr lang="en-US" altLang="ja-JP" sz="2000" dirty="0"/>
          </a:p>
          <a:p>
            <a:pPr lvl="1"/>
            <a:r>
              <a:rPr lang="ja-JP" altLang="en-US" sz="1800"/>
              <a:t>地図上に避難所の混雑状況をピンの色で視覚化する</a:t>
            </a:r>
            <a:endParaRPr lang="en-US" altLang="ja-JP" sz="1800" dirty="0"/>
          </a:p>
          <a:p>
            <a:pPr lvl="1"/>
            <a:r>
              <a:rPr lang="ja-JP" altLang="en-US" sz="1800"/>
              <a:t>住民が避難するのに最適な避難所を検索できる</a:t>
            </a:r>
            <a:endParaRPr lang="en-US" altLang="ja-JP" sz="1800" dirty="0"/>
          </a:p>
          <a:p>
            <a:r>
              <a:rPr lang="en-US" altLang="ja-JP" sz="2000" dirty="0"/>
              <a:t>C3: </a:t>
            </a:r>
            <a:r>
              <a:rPr lang="ja-JP" altLang="en-US" sz="2000"/>
              <a:t>チェックインする</a:t>
            </a:r>
            <a:endParaRPr lang="en-US" altLang="ja-JP" sz="2000" dirty="0"/>
          </a:p>
          <a:p>
            <a:pPr lvl="1"/>
            <a:r>
              <a:rPr lang="ja-JP" altLang="en-US" sz="1800"/>
              <a:t>住民が避難後、チェックインを行う</a:t>
            </a:r>
            <a:endParaRPr lang="en-US" altLang="ja-JP" sz="1800" dirty="0"/>
          </a:p>
          <a:p>
            <a:pPr lvl="1"/>
            <a:r>
              <a:rPr lang="ja-JP" altLang="en-US" sz="1800"/>
              <a:t>システムがチェックインを記録し、避難所の状態を更新する</a:t>
            </a:r>
            <a:endParaRPr lang="en-US" altLang="ja-JP" sz="1800" dirty="0"/>
          </a:p>
        </p:txBody>
      </p:sp>
      <p:sp>
        <p:nvSpPr>
          <p:cNvPr id="4" name="スライド番号プレースホルダー 3">
            <a:extLst>
              <a:ext uri="{FF2B5EF4-FFF2-40B4-BE49-F238E27FC236}">
                <a16:creationId xmlns:a16="http://schemas.microsoft.com/office/drawing/2014/main" id="{8F0EF649-1B0E-1748-B2F2-6555D051CADA}"/>
              </a:ext>
            </a:extLst>
          </p:cNvPr>
          <p:cNvSpPr>
            <a:spLocks noGrp="1"/>
          </p:cNvSpPr>
          <p:nvPr>
            <p:ph type="sldNum" sz="quarter" idx="11"/>
          </p:nvPr>
        </p:nvSpPr>
        <p:spPr/>
        <p:txBody>
          <a:bodyPr/>
          <a:lstStyle/>
          <a:p>
            <a:fld id="{540B1702-1328-441D-B737-C2B94A2E6AF5}" type="slidenum">
              <a:rPr lang="en-US" altLang="ja-JP" smtClean="0"/>
              <a:pPr/>
              <a:t>5</a:t>
            </a:fld>
            <a:endParaRPr lang="en-US" altLang="ja-JP"/>
          </a:p>
        </p:txBody>
      </p:sp>
      <p:pic>
        <p:nvPicPr>
          <p:cNvPr id="7" name="図 6">
            <a:extLst>
              <a:ext uri="{FF2B5EF4-FFF2-40B4-BE49-F238E27FC236}">
                <a16:creationId xmlns:a16="http://schemas.microsoft.com/office/drawing/2014/main" id="{4E4A27D2-061A-F94F-858D-D93B4363E318}"/>
              </a:ext>
            </a:extLst>
          </p:cNvPr>
          <p:cNvPicPr>
            <a:picLocks noChangeAspect="1"/>
          </p:cNvPicPr>
          <p:nvPr/>
        </p:nvPicPr>
        <p:blipFill>
          <a:blip r:embed="rId7"/>
          <a:stretch>
            <a:fillRect/>
          </a:stretch>
        </p:blipFill>
        <p:spPr>
          <a:xfrm>
            <a:off x="7914643" y="3896262"/>
            <a:ext cx="724367" cy="992651"/>
          </a:xfrm>
          <a:prstGeom prst="rect">
            <a:avLst/>
          </a:prstGeom>
        </p:spPr>
      </p:pic>
      <p:pic>
        <p:nvPicPr>
          <p:cNvPr id="9" name="図 8">
            <a:extLst>
              <a:ext uri="{FF2B5EF4-FFF2-40B4-BE49-F238E27FC236}">
                <a16:creationId xmlns:a16="http://schemas.microsoft.com/office/drawing/2014/main" id="{1F659714-15BE-2744-8109-4B5A5F602838}"/>
              </a:ext>
            </a:extLst>
          </p:cNvPr>
          <p:cNvPicPr>
            <a:picLocks noChangeAspect="1"/>
          </p:cNvPicPr>
          <p:nvPr/>
        </p:nvPicPr>
        <p:blipFill>
          <a:blip r:embed="rId8"/>
          <a:stretch>
            <a:fillRect/>
          </a:stretch>
        </p:blipFill>
        <p:spPr>
          <a:xfrm>
            <a:off x="5366301" y="4903690"/>
            <a:ext cx="1553925" cy="1838965"/>
          </a:xfrm>
          <a:prstGeom prst="rect">
            <a:avLst/>
          </a:prstGeom>
        </p:spPr>
      </p:pic>
      <p:sp>
        <p:nvSpPr>
          <p:cNvPr id="14" name="右矢印 13">
            <a:extLst>
              <a:ext uri="{FF2B5EF4-FFF2-40B4-BE49-F238E27FC236}">
                <a16:creationId xmlns:a16="http://schemas.microsoft.com/office/drawing/2014/main" id="{6333A1FC-6BDD-DD41-B1B7-D79C83840012}"/>
              </a:ext>
            </a:extLst>
          </p:cNvPr>
          <p:cNvSpPr/>
          <p:nvPr/>
        </p:nvSpPr>
        <p:spPr>
          <a:xfrm flipH="1">
            <a:off x="6404664" y="5416198"/>
            <a:ext cx="1002464" cy="846451"/>
          </a:xfrm>
          <a:prstGeom prst="rightArrow">
            <a:avLst>
              <a:gd name="adj1" fmla="val 51569"/>
              <a:gd name="adj2" fmla="val 46839"/>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200">
              <a:solidFill>
                <a:schemeClr val="tx1"/>
              </a:solidFill>
            </a:endParaRPr>
          </a:p>
        </p:txBody>
      </p:sp>
      <p:pic>
        <p:nvPicPr>
          <p:cNvPr id="20" name="図 19">
            <a:extLst>
              <a:ext uri="{FF2B5EF4-FFF2-40B4-BE49-F238E27FC236}">
                <a16:creationId xmlns:a16="http://schemas.microsoft.com/office/drawing/2014/main" id="{C24F3A0F-C729-E846-9A47-5CA8C6837AF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84135" y="4301272"/>
            <a:ext cx="248531" cy="237062"/>
          </a:xfrm>
          <a:prstGeom prst="rect">
            <a:avLst/>
          </a:prstGeom>
        </p:spPr>
      </p:pic>
      <p:pic>
        <p:nvPicPr>
          <p:cNvPr id="5" name="図 4">
            <a:extLst>
              <a:ext uri="{FF2B5EF4-FFF2-40B4-BE49-F238E27FC236}">
                <a16:creationId xmlns:a16="http://schemas.microsoft.com/office/drawing/2014/main" id="{E02605AF-22E6-C94D-8F75-3C2EE677B88B}"/>
              </a:ext>
            </a:extLst>
          </p:cNvPr>
          <p:cNvPicPr>
            <a:picLocks noChangeAspect="1"/>
          </p:cNvPicPr>
          <p:nvPr/>
        </p:nvPicPr>
        <p:blipFill>
          <a:blip r:embed="rId10"/>
          <a:stretch>
            <a:fillRect/>
          </a:stretch>
        </p:blipFill>
        <p:spPr>
          <a:xfrm>
            <a:off x="3918259" y="3900296"/>
            <a:ext cx="1272168" cy="954126"/>
          </a:xfrm>
          <a:prstGeom prst="rect">
            <a:avLst/>
          </a:prstGeom>
        </p:spPr>
      </p:pic>
      <p:pic>
        <p:nvPicPr>
          <p:cNvPr id="25" name="図 24">
            <a:extLst>
              <a:ext uri="{FF2B5EF4-FFF2-40B4-BE49-F238E27FC236}">
                <a16:creationId xmlns:a16="http://schemas.microsoft.com/office/drawing/2014/main" id="{43B747D9-5BE5-C243-9649-73BF6E4DE8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32203" y="3734110"/>
            <a:ext cx="1152286" cy="1226473"/>
          </a:xfrm>
          <a:prstGeom prst="rect">
            <a:avLst/>
          </a:prstGeom>
        </p:spPr>
      </p:pic>
      <p:sp>
        <p:nvSpPr>
          <p:cNvPr id="33" name="円形吹き出し 32">
            <a:extLst>
              <a:ext uri="{FF2B5EF4-FFF2-40B4-BE49-F238E27FC236}">
                <a16:creationId xmlns:a16="http://schemas.microsoft.com/office/drawing/2014/main" id="{941A3AFA-3B29-884A-8E58-EE825439A1E0}"/>
              </a:ext>
            </a:extLst>
          </p:cNvPr>
          <p:cNvSpPr/>
          <p:nvPr/>
        </p:nvSpPr>
        <p:spPr>
          <a:xfrm>
            <a:off x="1102935" y="6328091"/>
            <a:ext cx="161805" cy="184910"/>
          </a:xfrm>
          <a:prstGeom prst="wedgeEllipseCallout">
            <a:avLst>
              <a:gd name="adj1" fmla="val 2539"/>
              <a:gd name="adj2" fmla="val 10626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形吹き出し 33">
            <a:extLst>
              <a:ext uri="{FF2B5EF4-FFF2-40B4-BE49-F238E27FC236}">
                <a16:creationId xmlns:a16="http://schemas.microsoft.com/office/drawing/2014/main" id="{BA0AE800-358E-B74D-8453-96323D1BD8E3}"/>
              </a:ext>
            </a:extLst>
          </p:cNvPr>
          <p:cNvSpPr/>
          <p:nvPr/>
        </p:nvSpPr>
        <p:spPr>
          <a:xfrm>
            <a:off x="1986585" y="5260559"/>
            <a:ext cx="161805" cy="184910"/>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形吹き出し 34">
            <a:extLst>
              <a:ext uri="{FF2B5EF4-FFF2-40B4-BE49-F238E27FC236}">
                <a16:creationId xmlns:a16="http://schemas.microsoft.com/office/drawing/2014/main" id="{6ACDEE57-8C84-CD48-AC0C-94C207F22E7C}"/>
              </a:ext>
            </a:extLst>
          </p:cNvPr>
          <p:cNvSpPr/>
          <p:nvPr/>
        </p:nvSpPr>
        <p:spPr>
          <a:xfrm>
            <a:off x="1442085" y="4289494"/>
            <a:ext cx="161805" cy="184910"/>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円形吹き出し 35">
            <a:extLst>
              <a:ext uri="{FF2B5EF4-FFF2-40B4-BE49-F238E27FC236}">
                <a16:creationId xmlns:a16="http://schemas.microsoft.com/office/drawing/2014/main" id="{15BC5B24-9145-3B48-ADF8-0A8995564689}"/>
              </a:ext>
            </a:extLst>
          </p:cNvPr>
          <p:cNvSpPr/>
          <p:nvPr/>
        </p:nvSpPr>
        <p:spPr>
          <a:xfrm>
            <a:off x="2947112" y="5601074"/>
            <a:ext cx="161805" cy="184910"/>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四角形吹き出し 21">
            <a:extLst>
              <a:ext uri="{FF2B5EF4-FFF2-40B4-BE49-F238E27FC236}">
                <a16:creationId xmlns:a16="http://schemas.microsoft.com/office/drawing/2014/main" id="{8F720DD3-CCAA-FE41-9774-38AA5DA3D44F}"/>
              </a:ext>
            </a:extLst>
          </p:cNvPr>
          <p:cNvSpPr/>
          <p:nvPr/>
        </p:nvSpPr>
        <p:spPr>
          <a:xfrm>
            <a:off x="3171013" y="5237309"/>
            <a:ext cx="1653164" cy="1620691"/>
          </a:xfrm>
          <a:prstGeom prst="wedgeRectCallout">
            <a:avLst>
              <a:gd name="adj1" fmla="val 91906"/>
              <a:gd name="adj2" fmla="val 2270"/>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400">
              <a:solidFill>
                <a:schemeClr val="tx1"/>
              </a:solidFill>
            </a:endParaRPr>
          </a:p>
        </p:txBody>
      </p:sp>
      <p:sp>
        <p:nvSpPr>
          <p:cNvPr id="24" name="テキスト ボックス 23">
            <a:extLst>
              <a:ext uri="{FF2B5EF4-FFF2-40B4-BE49-F238E27FC236}">
                <a16:creationId xmlns:a16="http://schemas.microsoft.com/office/drawing/2014/main" id="{F7F50BE2-5F0C-2943-B0B4-8C34043FEA09}"/>
              </a:ext>
            </a:extLst>
          </p:cNvPr>
          <p:cNvSpPr txBox="1"/>
          <p:nvPr/>
        </p:nvSpPr>
        <p:spPr>
          <a:xfrm>
            <a:off x="3183397" y="5244246"/>
            <a:ext cx="1393330" cy="830997"/>
          </a:xfrm>
          <a:prstGeom prst="rect">
            <a:avLst/>
          </a:prstGeom>
          <a:noFill/>
        </p:spPr>
        <p:txBody>
          <a:bodyPr wrap="none" rtlCol="0">
            <a:spAutoFit/>
          </a:bodyPr>
          <a:lstStyle/>
          <a:p>
            <a:pPr lvl="0"/>
            <a:r>
              <a:rPr lang="en-US" altLang="ja-JP" sz="1200" dirty="0">
                <a:solidFill>
                  <a:srgbClr val="000000"/>
                </a:solidFill>
                <a:latin typeface="Arial"/>
                <a:ea typeface="ＭＳ Ｐゴシック"/>
              </a:rPr>
              <a:t>2020-10-03 12:00</a:t>
            </a:r>
          </a:p>
          <a:p>
            <a:r>
              <a:rPr lang="en-US" altLang="ja-JP" sz="1200" dirty="0" err="1">
                <a:solidFill>
                  <a:srgbClr val="000000"/>
                </a:solidFill>
                <a:latin typeface="Arial"/>
                <a:ea typeface="ＭＳ Ｐゴシック"/>
              </a:rPr>
              <a:t>Muronani</a:t>
            </a:r>
            <a:r>
              <a:rPr lang="en-US" altLang="ja-JP" sz="1200" dirty="0">
                <a:solidFill>
                  <a:srgbClr val="000000"/>
                </a:solidFill>
                <a:latin typeface="Arial"/>
                <a:ea typeface="ＭＳ Ｐゴシック"/>
              </a:rPr>
              <a:t> </a:t>
            </a:r>
            <a:r>
              <a:rPr lang="en-US" altLang="ja-JP" sz="1200" dirty="0" err="1">
                <a:solidFill>
                  <a:srgbClr val="000000"/>
                </a:solidFill>
                <a:latin typeface="Arial"/>
                <a:ea typeface="ＭＳ Ｐゴシック"/>
              </a:rPr>
              <a:t>Toshiki</a:t>
            </a:r>
            <a:endParaRPr lang="en-US" altLang="ja-JP" sz="1200" dirty="0">
              <a:solidFill>
                <a:srgbClr val="000000"/>
              </a:solidFill>
              <a:latin typeface="Arial"/>
              <a:ea typeface="ＭＳ Ｐゴシック"/>
            </a:endParaRPr>
          </a:p>
          <a:p>
            <a:pPr lvl="0"/>
            <a:r>
              <a:rPr lang="en-US" altLang="ja-JP" sz="1200" dirty="0">
                <a:solidFill>
                  <a:srgbClr val="000000"/>
                </a:solidFill>
                <a:latin typeface="Arial"/>
                <a:ea typeface="ＭＳ Ｐゴシック"/>
              </a:rPr>
              <a:t>Check in at</a:t>
            </a:r>
          </a:p>
          <a:p>
            <a:pPr lvl="0"/>
            <a:r>
              <a:rPr lang="en-US" altLang="ja-JP" sz="1200" dirty="0">
                <a:solidFill>
                  <a:srgbClr val="000000"/>
                </a:solidFill>
                <a:latin typeface="Arial"/>
                <a:ea typeface="ＭＳ Ｐゴシック"/>
              </a:rPr>
              <a:t>D Sports Center</a:t>
            </a:r>
            <a:endParaRPr lang="ja-JP" altLang="en-US" sz="1200">
              <a:solidFill>
                <a:srgbClr val="000000"/>
              </a:solidFill>
              <a:latin typeface="Arial"/>
              <a:ea typeface="ＭＳ Ｐゴシック"/>
            </a:endParaRPr>
          </a:p>
        </p:txBody>
      </p:sp>
      <p:sp>
        <p:nvSpPr>
          <p:cNvPr id="32" name="テキスト ボックス 31">
            <a:extLst>
              <a:ext uri="{FF2B5EF4-FFF2-40B4-BE49-F238E27FC236}">
                <a16:creationId xmlns:a16="http://schemas.microsoft.com/office/drawing/2014/main" id="{CA2A5AB5-DE25-204F-93A5-CF4B7991F3B8}"/>
              </a:ext>
            </a:extLst>
          </p:cNvPr>
          <p:cNvSpPr txBox="1"/>
          <p:nvPr/>
        </p:nvSpPr>
        <p:spPr>
          <a:xfrm>
            <a:off x="3185914" y="6060197"/>
            <a:ext cx="1393330" cy="830997"/>
          </a:xfrm>
          <a:prstGeom prst="rect">
            <a:avLst/>
          </a:prstGeom>
          <a:noFill/>
        </p:spPr>
        <p:txBody>
          <a:bodyPr wrap="none" rtlCol="0">
            <a:spAutoFit/>
          </a:bodyPr>
          <a:lstStyle/>
          <a:p>
            <a:pPr lvl="0"/>
            <a:r>
              <a:rPr lang="en-US" altLang="ja-JP" sz="1200">
                <a:solidFill>
                  <a:srgbClr val="000000"/>
                </a:solidFill>
                <a:latin typeface="Arial"/>
                <a:ea typeface="ＭＳ Ｐゴシック"/>
              </a:rPr>
              <a:t>2020-10-03 12:05</a:t>
            </a:r>
          </a:p>
          <a:p>
            <a:pPr lvl="0"/>
            <a:r>
              <a:rPr lang="en-US" altLang="ja-JP" sz="1200" b="1" err="1">
                <a:solidFill>
                  <a:srgbClr val="000000"/>
                </a:solidFill>
                <a:latin typeface="Arial"/>
                <a:ea typeface="ＭＳ Ｐゴシック"/>
              </a:rPr>
              <a:t>Nakada</a:t>
            </a:r>
            <a:r>
              <a:rPr lang="en-US" altLang="ja-JP" sz="1200" b="1">
                <a:solidFill>
                  <a:srgbClr val="000000"/>
                </a:solidFill>
                <a:latin typeface="Arial"/>
                <a:ea typeface="ＭＳ Ｐゴシック"/>
              </a:rPr>
              <a:t> </a:t>
            </a:r>
            <a:r>
              <a:rPr lang="en-US" altLang="ja-JP" sz="1200" b="1" err="1">
                <a:solidFill>
                  <a:srgbClr val="000000"/>
                </a:solidFill>
                <a:latin typeface="Arial"/>
                <a:ea typeface="ＭＳ Ｐゴシック"/>
              </a:rPr>
              <a:t>Hiroto</a:t>
            </a:r>
            <a:endParaRPr lang="en-US" altLang="ja-JP" sz="1200" b="1">
              <a:solidFill>
                <a:srgbClr val="000000"/>
              </a:solidFill>
              <a:latin typeface="Arial"/>
              <a:ea typeface="ＭＳ Ｐゴシック"/>
            </a:endParaRPr>
          </a:p>
          <a:p>
            <a:pPr lvl="0"/>
            <a:r>
              <a:rPr lang="en-US" altLang="ja-JP" sz="1200">
                <a:solidFill>
                  <a:srgbClr val="000000"/>
                </a:solidFill>
                <a:latin typeface="Arial"/>
                <a:ea typeface="ＭＳ Ｐゴシック"/>
              </a:rPr>
              <a:t>Check in at </a:t>
            </a:r>
          </a:p>
          <a:p>
            <a:pPr lvl="0"/>
            <a:r>
              <a:rPr lang="en-US" altLang="ja-JP" sz="1200">
                <a:solidFill>
                  <a:srgbClr val="000000"/>
                </a:solidFill>
                <a:latin typeface="Arial"/>
                <a:ea typeface="ＭＳ Ｐゴシック"/>
              </a:rPr>
              <a:t>D Sports Center</a:t>
            </a:r>
            <a:endParaRPr lang="ja-JP" altLang="en-US" sz="1200">
              <a:solidFill>
                <a:srgbClr val="000000"/>
              </a:solidFill>
              <a:latin typeface="Arial"/>
              <a:ea typeface="ＭＳ Ｐゴシック"/>
            </a:endParaRPr>
          </a:p>
        </p:txBody>
      </p:sp>
      <p:sp>
        <p:nvSpPr>
          <p:cNvPr id="28" name="テキスト ボックス 27">
            <a:extLst>
              <a:ext uri="{FF2B5EF4-FFF2-40B4-BE49-F238E27FC236}">
                <a16:creationId xmlns:a16="http://schemas.microsoft.com/office/drawing/2014/main" id="{E3D699DC-EE42-2142-8704-2C93D81C7350}"/>
              </a:ext>
            </a:extLst>
          </p:cNvPr>
          <p:cNvSpPr txBox="1"/>
          <p:nvPr/>
        </p:nvSpPr>
        <p:spPr>
          <a:xfrm>
            <a:off x="1224807" y="4583148"/>
            <a:ext cx="646331" cy="230832"/>
          </a:xfrm>
          <a:prstGeom prst="rect">
            <a:avLst/>
          </a:prstGeom>
          <a:noFill/>
        </p:spPr>
        <p:txBody>
          <a:bodyPr wrap="none" rtlCol="0">
            <a:spAutoFit/>
          </a:bodyPr>
          <a:lstStyle/>
          <a:p>
            <a:r>
              <a:rPr kumimoji="1" lang="en-US" altLang="ja-JP" sz="900">
                <a:latin typeface="+mj-lt"/>
              </a:rPr>
              <a:t>Crowded</a:t>
            </a:r>
            <a:endParaRPr kumimoji="1" lang="ja-JP" altLang="en-US" sz="900">
              <a:latin typeface="+mj-lt"/>
            </a:endParaRPr>
          </a:p>
        </p:txBody>
      </p:sp>
      <p:sp>
        <p:nvSpPr>
          <p:cNvPr id="30" name="テキスト ボックス 29">
            <a:extLst>
              <a:ext uri="{FF2B5EF4-FFF2-40B4-BE49-F238E27FC236}">
                <a16:creationId xmlns:a16="http://schemas.microsoft.com/office/drawing/2014/main" id="{269CB33C-B5F9-0340-9C60-AA1A868B4FD5}"/>
              </a:ext>
            </a:extLst>
          </p:cNvPr>
          <p:cNvSpPr txBox="1"/>
          <p:nvPr/>
        </p:nvSpPr>
        <p:spPr>
          <a:xfrm>
            <a:off x="3995936" y="4854422"/>
            <a:ext cx="1109261" cy="270685"/>
          </a:xfrm>
          <a:prstGeom prst="rect">
            <a:avLst/>
          </a:prstGeom>
          <a:noFill/>
        </p:spPr>
        <p:txBody>
          <a:bodyPr wrap="square" rtlCol="0">
            <a:spAutoFit/>
          </a:bodyPr>
          <a:lstStyle/>
          <a:p>
            <a:r>
              <a:rPr lang="en-US" altLang="ja-JP" sz="1100">
                <a:solidFill>
                  <a:srgbClr val="C00000"/>
                </a:solidFill>
                <a:latin typeface="+mj-lt"/>
              </a:rPr>
              <a:t>Disaster Alert</a:t>
            </a:r>
            <a:endParaRPr kumimoji="1" lang="ja-JP" altLang="en-US" sz="1100">
              <a:solidFill>
                <a:srgbClr val="C00000"/>
              </a:solidFill>
              <a:latin typeface="+mj-lt"/>
            </a:endParaRPr>
          </a:p>
        </p:txBody>
      </p:sp>
      <p:grpSp>
        <p:nvGrpSpPr>
          <p:cNvPr id="12" name="グループ化 11"/>
          <p:cNvGrpSpPr/>
          <p:nvPr/>
        </p:nvGrpSpPr>
        <p:grpSpPr>
          <a:xfrm>
            <a:off x="1509896" y="5865983"/>
            <a:ext cx="849354" cy="846019"/>
            <a:chOff x="6162132" y="2790889"/>
            <a:chExt cx="849354" cy="1036519"/>
          </a:xfrm>
        </p:grpSpPr>
        <p:sp>
          <p:nvSpPr>
            <p:cNvPr id="41" name="円形吹き出し 40">
              <a:extLst>
                <a:ext uri="{FF2B5EF4-FFF2-40B4-BE49-F238E27FC236}">
                  <a16:creationId xmlns:a16="http://schemas.microsoft.com/office/drawing/2014/main" id="{07C0CB73-68EA-1640-AD89-F12C6667091C}"/>
                </a:ext>
              </a:extLst>
            </p:cNvPr>
            <p:cNvSpPr/>
            <p:nvPr/>
          </p:nvSpPr>
          <p:spPr>
            <a:xfrm>
              <a:off x="6218208" y="2790889"/>
              <a:ext cx="710730" cy="1036519"/>
            </a:xfrm>
            <a:prstGeom prst="wedgeEllipseCallout">
              <a:avLst>
                <a:gd name="adj1" fmla="val -90395"/>
                <a:gd name="adj2" fmla="val 43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3A21F624-04E6-C44D-8E94-6A5F5785CBD1}"/>
                </a:ext>
              </a:extLst>
            </p:cNvPr>
            <p:cNvPicPr>
              <a:picLocks noChangeAspect="1"/>
            </p:cNvPicPr>
            <p:nvPr/>
          </p:nvPicPr>
          <p:blipFill>
            <a:blip r:embed="rId6"/>
            <a:stretch>
              <a:fillRect/>
            </a:stretch>
          </p:blipFill>
          <p:spPr>
            <a:xfrm>
              <a:off x="6162132" y="2887166"/>
              <a:ext cx="815557" cy="837737"/>
            </a:xfrm>
            <a:prstGeom prst="rect">
              <a:avLst/>
            </a:prstGeom>
          </p:spPr>
        </p:pic>
        <p:sp>
          <p:nvSpPr>
            <p:cNvPr id="11" name="テキスト ボックス 10"/>
            <p:cNvSpPr txBox="1"/>
            <p:nvPr/>
          </p:nvSpPr>
          <p:spPr>
            <a:xfrm>
              <a:off x="6224090" y="2904153"/>
              <a:ext cx="787396" cy="646331"/>
            </a:xfrm>
            <a:prstGeom prst="rect">
              <a:avLst/>
            </a:prstGeom>
            <a:noFill/>
          </p:spPr>
          <p:txBody>
            <a:bodyPr wrap="none" rtlCol="0">
              <a:spAutoFit/>
            </a:bodyPr>
            <a:lstStyle/>
            <a:p>
              <a:pPr algn="ctr"/>
              <a:r>
                <a:rPr kumimoji="1" lang="en-US" altLang="ja-JP" sz="1800">
                  <a:solidFill>
                    <a:srgbClr val="C00000"/>
                  </a:solidFill>
                  <a:latin typeface="+mj-lt"/>
                </a:rPr>
                <a:t>check</a:t>
              </a:r>
              <a:br>
                <a:rPr kumimoji="1" lang="en-US" altLang="ja-JP" sz="1800">
                  <a:solidFill>
                    <a:srgbClr val="C00000"/>
                  </a:solidFill>
                  <a:latin typeface="+mj-lt"/>
                </a:rPr>
              </a:br>
              <a:r>
                <a:rPr kumimoji="1" lang="en-US" altLang="ja-JP" sz="1800">
                  <a:solidFill>
                    <a:srgbClr val="C00000"/>
                  </a:solidFill>
                  <a:latin typeface="+mj-lt"/>
                </a:rPr>
                <a:t>in</a:t>
              </a:r>
              <a:endParaRPr kumimoji="1" lang="ja-JP" altLang="en-US" sz="1800">
                <a:solidFill>
                  <a:srgbClr val="C00000"/>
                </a:solidFill>
                <a:latin typeface="+mj-lt"/>
              </a:endParaRPr>
            </a:p>
          </p:txBody>
        </p:sp>
      </p:grpSp>
      <p:sp>
        <p:nvSpPr>
          <p:cNvPr id="13" name="正方形/長方形 12"/>
          <p:cNvSpPr/>
          <p:nvPr/>
        </p:nvSpPr>
        <p:spPr>
          <a:xfrm>
            <a:off x="7462350" y="4895423"/>
            <a:ext cx="1567377" cy="16958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200">
                <a:solidFill>
                  <a:schemeClr val="tx1"/>
                </a:solidFill>
              </a:rPr>
              <a:t>NAME:</a:t>
            </a:r>
          </a:p>
          <a:p>
            <a:r>
              <a:rPr kumimoji="1" lang="en-US" altLang="ja-JP" sz="1200">
                <a:solidFill>
                  <a:schemeClr val="tx1"/>
                </a:solidFill>
              </a:rPr>
              <a:t>      </a:t>
            </a:r>
            <a:r>
              <a:rPr kumimoji="1" lang="en-US" altLang="ja-JP" sz="1200" err="1">
                <a:solidFill>
                  <a:schemeClr val="tx1"/>
                </a:solidFill>
              </a:rPr>
              <a:t>Hiroto</a:t>
            </a:r>
            <a:r>
              <a:rPr kumimoji="1" lang="en-US" altLang="ja-JP" sz="1200">
                <a:solidFill>
                  <a:schemeClr val="tx1"/>
                </a:solidFill>
              </a:rPr>
              <a:t> Nakata</a:t>
            </a:r>
          </a:p>
          <a:p>
            <a:r>
              <a:rPr lang="en-US" altLang="ja-JP" sz="1200">
                <a:solidFill>
                  <a:schemeClr val="tx1"/>
                </a:solidFill>
              </a:rPr>
              <a:t>ADDRESS:</a:t>
            </a:r>
          </a:p>
          <a:p>
            <a:r>
              <a:rPr kumimoji="1" lang="en-US" altLang="ja-JP" sz="1200">
                <a:solidFill>
                  <a:schemeClr val="tx1"/>
                </a:solidFill>
              </a:rPr>
              <a:t>       X town 33-2</a:t>
            </a:r>
          </a:p>
          <a:p>
            <a:r>
              <a:rPr lang="en-US" altLang="ja-JP" sz="1200">
                <a:solidFill>
                  <a:schemeClr val="tx1"/>
                </a:solidFill>
              </a:rPr>
              <a:t>EMAIL:</a:t>
            </a:r>
          </a:p>
          <a:p>
            <a:r>
              <a:rPr kumimoji="1" lang="en-US" altLang="ja-JP" sz="1200">
                <a:solidFill>
                  <a:schemeClr val="tx1"/>
                </a:solidFill>
              </a:rPr>
              <a:t>       </a:t>
            </a:r>
            <a:r>
              <a:rPr kumimoji="1" lang="en-US" altLang="ja-JP" sz="1200">
                <a:solidFill>
                  <a:schemeClr val="tx1"/>
                </a:solidFill>
                <a:hlinkClick r:id="rId12"/>
              </a:rPr>
              <a:t>hiroto@aaa.jp</a:t>
            </a:r>
            <a:endParaRPr kumimoji="1" lang="en-US" altLang="ja-JP" sz="1200">
              <a:solidFill>
                <a:schemeClr val="tx1"/>
              </a:solidFill>
            </a:endParaRPr>
          </a:p>
          <a:p>
            <a:r>
              <a:rPr lang="en-US" altLang="ja-JP" sz="1200">
                <a:solidFill>
                  <a:schemeClr val="tx1"/>
                </a:solidFill>
              </a:rPr>
              <a:t>PHONE:</a:t>
            </a:r>
          </a:p>
          <a:p>
            <a:r>
              <a:rPr kumimoji="1" lang="en-US" altLang="ja-JP" sz="1200">
                <a:solidFill>
                  <a:schemeClr val="tx1"/>
                </a:solidFill>
              </a:rPr>
              <a:t>       079-9123-4567</a:t>
            </a:r>
          </a:p>
          <a:p>
            <a:r>
              <a:rPr lang="en-US" altLang="ja-JP" sz="1200">
                <a:solidFill>
                  <a:schemeClr val="tx1"/>
                </a:solidFill>
              </a:rPr>
              <a:t># of FAMILY:       4</a:t>
            </a:r>
            <a:endParaRPr kumimoji="1" lang="ja-JP" altLang="en-US" sz="1200">
              <a:solidFill>
                <a:schemeClr val="tx1"/>
              </a:solidFill>
            </a:endParaRPr>
          </a:p>
        </p:txBody>
      </p:sp>
    </p:spTree>
    <p:custDataLst>
      <p:tags r:id="rId1"/>
    </p:custDataLst>
    <p:extLst>
      <p:ext uri="{BB962C8B-B14F-4D97-AF65-F5344CB8AC3E}">
        <p14:creationId xmlns:p14="http://schemas.microsoft.com/office/powerpoint/2010/main" val="3953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22" presetClass="entr" presetSubtype="2"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wipe(right)">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blinds(horizontal)">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blinds(horizontal)">
                                      <p:cBhvr>
                                        <p:cTn id="25" dur="500"/>
                                        <p:tgtEl>
                                          <p:spTgt spid="3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linds(horizontal)">
                                      <p:cBhvr>
                                        <p:cTn id="28" dur="500"/>
                                        <p:tgtEl>
                                          <p:spTgt spid="3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linds(horizontal)">
                                      <p:cBhvr>
                                        <p:cTn id="31" dur="500"/>
                                        <p:tgtEl>
                                          <p:spTgt spid="2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blinds(horizontal)">
                                      <p:cBhvr>
                                        <p:cTn id="34" dur="500"/>
                                        <p:tgtEl>
                                          <p:spTgt spid="34"/>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blinds(horizontal)">
                                      <p:cBhvr>
                                        <p:cTn id="37" dur="500"/>
                                        <p:tgtEl>
                                          <p:spTgt spid="3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linds(horizontal)">
                                      <p:cBhvr>
                                        <p:cTn id="40" dur="500"/>
                                        <p:tgtEl>
                                          <p:spTgt spid="36"/>
                                        </p:tgtEl>
                                      </p:cBhvr>
                                    </p:animEffect>
                                  </p:childTnLst>
                                </p:cTn>
                              </p:par>
                              <p:par>
                                <p:cTn id="41" presetID="3" presetClass="entr" presetSubtype="1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blinds(horizontal)">
                                      <p:cBhvr>
                                        <p:cTn id="43" dur="500"/>
                                        <p:tgtEl>
                                          <p:spTgt spid="10"/>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500" fill="hold"/>
                                        <p:tgtEl>
                                          <p:spTgt spid="23"/>
                                        </p:tgtEl>
                                        <p:attrNameLst>
                                          <p:attrName>ppt_w</p:attrName>
                                        </p:attrNameLst>
                                      </p:cBhvr>
                                      <p:tavLst>
                                        <p:tav tm="0">
                                          <p:val>
                                            <p:fltVal val="0"/>
                                          </p:val>
                                        </p:tav>
                                        <p:tav tm="100000">
                                          <p:val>
                                            <p:strVal val="#ppt_w"/>
                                          </p:val>
                                        </p:tav>
                                      </p:tavLst>
                                    </p:anim>
                                    <p:anim calcmode="lin" valueType="num">
                                      <p:cBhvr>
                                        <p:cTn id="49" dur="500" fill="hold"/>
                                        <p:tgtEl>
                                          <p:spTgt spid="23"/>
                                        </p:tgtEl>
                                        <p:attrNameLst>
                                          <p:attrName>ppt_h</p:attrName>
                                        </p:attrNameLst>
                                      </p:cBhvr>
                                      <p:tavLst>
                                        <p:tav tm="0">
                                          <p:val>
                                            <p:fltVal val="0"/>
                                          </p:val>
                                        </p:tav>
                                        <p:tav tm="100000">
                                          <p:val>
                                            <p:strVal val="#ppt_h"/>
                                          </p:val>
                                        </p:tav>
                                      </p:tavLst>
                                    </p:anim>
                                    <p:animEffect transition="in" filter="fade">
                                      <p:cBhvr>
                                        <p:cTn id="50" dur="500"/>
                                        <p:tgtEl>
                                          <p:spTgt spid="23"/>
                                        </p:tgtEl>
                                      </p:cBhvr>
                                    </p:animEffect>
                                  </p:childTnLst>
                                </p:cTn>
                              </p:par>
                              <p:par>
                                <p:cTn id="51" presetID="53" presetClass="entr" presetSubtype="16"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500" fill="hold"/>
                                        <p:tgtEl>
                                          <p:spTgt spid="20"/>
                                        </p:tgtEl>
                                        <p:attrNameLst>
                                          <p:attrName>ppt_w</p:attrName>
                                        </p:attrNameLst>
                                      </p:cBhvr>
                                      <p:tavLst>
                                        <p:tav tm="0">
                                          <p:val>
                                            <p:fltVal val="0"/>
                                          </p:val>
                                        </p:tav>
                                        <p:tav tm="100000">
                                          <p:val>
                                            <p:strVal val="#ppt_w"/>
                                          </p:val>
                                        </p:tav>
                                      </p:tavLst>
                                    </p:anim>
                                    <p:anim calcmode="lin" valueType="num">
                                      <p:cBhvr>
                                        <p:cTn id="54" dur="500" fill="hold"/>
                                        <p:tgtEl>
                                          <p:spTgt spid="20"/>
                                        </p:tgtEl>
                                        <p:attrNameLst>
                                          <p:attrName>ppt_h</p:attrName>
                                        </p:attrNameLst>
                                      </p:cBhvr>
                                      <p:tavLst>
                                        <p:tav tm="0">
                                          <p:val>
                                            <p:fltVal val="0"/>
                                          </p:val>
                                        </p:tav>
                                        <p:tav tm="100000">
                                          <p:val>
                                            <p:strVal val="#ppt_h"/>
                                          </p:val>
                                        </p:tav>
                                      </p:tavLst>
                                    </p:anim>
                                    <p:animEffect transition="in" filter="fade">
                                      <p:cBhvr>
                                        <p:cTn id="55" dur="500"/>
                                        <p:tgtEl>
                                          <p:spTgt spid="20"/>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p:cTn id="58" dur="500" fill="hold"/>
                                        <p:tgtEl>
                                          <p:spTgt spid="29"/>
                                        </p:tgtEl>
                                        <p:attrNameLst>
                                          <p:attrName>ppt_w</p:attrName>
                                        </p:attrNameLst>
                                      </p:cBhvr>
                                      <p:tavLst>
                                        <p:tav tm="0">
                                          <p:val>
                                            <p:fltVal val="0"/>
                                          </p:val>
                                        </p:tav>
                                        <p:tav tm="100000">
                                          <p:val>
                                            <p:strVal val="#ppt_w"/>
                                          </p:val>
                                        </p:tav>
                                      </p:tavLst>
                                    </p:anim>
                                    <p:anim calcmode="lin" valueType="num">
                                      <p:cBhvr>
                                        <p:cTn id="59" dur="500" fill="hold"/>
                                        <p:tgtEl>
                                          <p:spTgt spid="29"/>
                                        </p:tgtEl>
                                        <p:attrNameLst>
                                          <p:attrName>ppt_h</p:attrName>
                                        </p:attrNameLst>
                                      </p:cBhvr>
                                      <p:tavLst>
                                        <p:tav tm="0">
                                          <p:val>
                                            <p:fltVal val="0"/>
                                          </p:val>
                                        </p:tav>
                                        <p:tav tm="100000">
                                          <p:val>
                                            <p:strVal val="#ppt_h"/>
                                          </p:val>
                                        </p:tav>
                                      </p:tavLst>
                                    </p:anim>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nodeType="clickEffect">
                                  <p:stCondLst>
                                    <p:cond delay="0"/>
                                  </p:stCondLst>
                                  <p:childTnLst>
                                    <p:anim calcmode="lin" valueType="num">
                                      <p:cBhvr>
                                        <p:cTn id="64" dur="500"/>
                                        <p:tgtEl>
                                          <p:spTgt spid="23"/>
                                        </p:tgtEl>
                                        <p:attrNameLst>
                                          <p:attrName>ppt_w</p:attrName>
                                        </p:attrNameLst>
                                      </p:cBhvr>
                                      <p:tavLst>
                                        <p:tav tm="0">
                                          <p:val>
                                            <p:strVal val="ppt_w"/>
                                          </p:val>
                                        </p:tav>
                                        <p:tav tm="100000">
                                          <p:val>
                                            <p:fltVal val="0"/>
                                          </p:val>
                                        </p:tav>
                                      </p:tavLst>
                                    </p:anim>
                                    <p:anim calcmode="lin" valueType="num">
                                      <p:cBhvr>
                                        <p:cTn id="65" dur="500"/>
                                        <p:tgtEl>
                                          <p:spTgt spid="23"/>
                                        </p:tgtEl>
                                        <p:attrNameLst>
                                          <p:attrName>ppt_h</p:attrName>
                                        </p:attrNameLst>
                                      </p:cBhvr>
                                      <p:tavLst>
                                        <p:tav tm="0">
                                          <p:val>
                                            <p:strVal val="ppt_h"/>
                                          </p:val>
                                        </p:tav>
                                        <p:tav tm="100000">
                                          <p:val>
                                            <p:fltVal val="0"/>
                                          </p:val>
                                        </p:tav>
                                      </p:tavLst>
                                    </p:anim>
                                    <p:animEffect transition="out" filter="fade">
                                      <p:cBhvr>
                                        <p:cTn id="66" dur="500"/>
                                        <p:tgtEl>
                                          <p:spTgt spid="23"/>
                                        </p:tgtEl>
                                      </p:cBhvr>
                                    </p:animEffect>
                                    <p:set>
                                      <p:cBhvr>
                                        <p:cTn id="67" dur="1" fill="hold">
                                          <p:stCondLst>
                                            <p:cond delay="499"/>
                                          </p:stCondLst>
                                        </p:cTn>
                                        <p:tgtEl>
                                          <p:spTgt spid="23"/>
                                        </p:tgtEl>
                                        <p:attrNameLst>
                                          <p:attrName>style.visibility</p:attrName>
                                        </p:attrNameLst>
                                      </p:cBhvr>
                                      <p:to>
                                        <p:strVal val="hidden"/>
                                      </p:to>
                                    </p:set>
                                  </p:childTnLst>
                                </p:cTn>
                              </p:par>
                              <p:par>
                                <p:cTn id="68" presetID="53" presetClass="exit" presetSubtype="32" fill="hold" nodeType="withEffect">
                                  <p:stCondLst>
                                    <p:cond delay="0"/>
                                  </p:stCondLst>
                                  <p:childTnLst>
                                    <p:anim calcmode="lin" valueType="num">
                                      <p:cBhvr>
                                        <p:cTn id="69" dur="500"/>
                                        <p:tgtEl>
                                          <p:spTgt spid="20"/>
                                        </p:tgtEl>
                                        <p:attrNameLst>
                                          <p:attrName>ppt_w</p:attrName>
                                        </p:attrNameLst>
                                      </p:cBhvr>
                                      <p:tavLst>
                                        <p:tav tm="0">
                                          <p:val>
                                            <p:strVal val="ppt_w"/>
                                          </p:val>
                                        </p:tav>
                                        <p:tav tm="100000">
                                          <p:val>
                                            <p:fltVal val="0"/>
                                          </p:val>
                                        </p:tav>
                                      </p:tavLst>
                                    </p:anim>
                                    <p:anim calcmode="lin" valueType="num">
                                      <p:cBhvr>
                                        <p:cTn id="70" dur="500"/>
                                        <p:tgtEl>
                                          <p:spTgt spid="20"/>
                                        </p:tgtEl>
                                        <p:attrNameLst>
                                          <p:attrName>ppt_h</p:attrName>
                                        </p:attrNameLst>
                                      </p:cBhvr>
                                      <p:tavLst>
                                        <p:tav tm="0">
                                          <p:val>
                                            <p:strVal val="ppt_h"/>
                                          </p:val>
                                        </p:tav>
                                        <p:tav tm="100000">
                                          <p:val>
                                            <p:fltVal val="0"/>
                                          </p:val>
                                        </p:tav>
                                      </p:tavLst>
                                    </p:anim>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53" presetClass="exit" presetSubtype="32" fill="hold" grpId="1" nodeType="withEffect">
                                  <p:stCondLst>
                                    <p:cond delay="0"/>
                                  </p:stCondLst>
                                  <p:childTnLst>
                                    <p:anim calcmode="lin" valueType="num">
                                      <p:cBhvr>
                                        <p:cTn id="74" dur="500"/>
                                        <p:tgtEl>
                                          <p:spTgt spid="29"/>
                                        </p:tgtEl>
                                        <p:attrNameLst>
                                          <p:attrName>ppt_w</p:attrName>
                                        </p:attrNameLst>
                                      </p:cBhvr>
                                      <p:tavLst>
                                        <p:tav tm="0">
                                          <p:val>
                                            <p:strVal val="ppt_w"/>
                                          </p:val>
                                        </p:tav>
                                        <p:tav tm="100000">
                                          <p:val>
                                            <p:fltVal val="0"/>
                                          </p:val>
                                        </p:tav>
                                      </p:tavLst>
                                    </p:anim>
                                    <p:anim calcmode="lin" valueType="num">
                                      <p:cBhvr>
                                        <p:cTn id="75" dur="500"/>
                                        <p:tgtEl>
                                          <p:spTgt spid="29"/>
                                        </p:tgtEl>
                                        <p:attrNameLst>
                                          <p:attrName>ppt_h</p:attrName>
                                        </p:attrNameLst>
                                      </p:cBhvr>
                                      <p:tavLst>
                                        <p:tav tm="0">
                                          <p:val>
                                            <p:strVal val="ppt_h"/>
                                          </p:val>
                                        </p:tav>
                                        <p:tav tm="100000">
                                          <p:val>
                                            <p:fltVal val="0"/>
                                          </p:val>
                                        </p:tav>
                                      </p:tavLst>
                                    </p:anim>
                                    <p:animEffect transition="out" filter="fade">
                                      <p:cBhvr>
                                        <p:cTn id="76" dur="500"/>
                                        <p:tgtEl>
                                          <p:spTgt spid="29"/>
                                        </p:tgtEl>
                                      </p:cBhvr>
                                    </p:animEffect>
                                    <p:set>
                                      <p:cBhvr>
                                        <p:cTn id="77" dur="1" fill="hold">
                                          <p:stCondLst>
                                            <p:cond delay="499"/>
                                          </p:stCondLst>
                                        </p:cTn>
                                        <p:tgtEl>
                                          <p:spTgt spid="29"/>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0" presetClass="path" presetSubtype="0" accel="50000" decel="50000" fill="hold" nodeType="clickEffect">
                                  <p:stCondLst>
                                    <p:cond delay="0"/>
                                  </p:stCondLst>
                                  <p:childTnLst>
                                    <p:animMotion origin="layout" path="M -0.02135 0.01644 C -0.02344 0.01667 -0.02535 0.0169 -0.02743 0.01736 C -0.0283 0.01759 -0.02986 0.01736 -0.02986 0.01852 C -0.03021 0.02546 -0.02864 0.03218 -0.0283 0.03889 L -0.02743 0.05255 C -0.0342 0.06181 -0.02674 0.05255 -0.05017 0.05694 L -0.05625 0.0581 C -0.0559 0.06389 -0.05573 0.06944 -0.05538 0.07523 C -0.05521 0.07731 -0.05469 0.07963 -0.05451 0.08194 C -0.05243 0.10278 -0.05469 0.0831 -0.05278 0.09884 C -0.05972 0.10185 -0.05312 0.09931 -0.06805 0.10116 C -0.06996 0.10139 -0.07205 0.10185 -0.07396 0.10231 C -0.07621 0.10278 -0.07847 0.10278 -0.08073 0.10347 C -0.08299 0.10394 -0.0875 0.10556 -0.0875 0.10579 C -0.08524 0.11505 -0.08871 0.1 -0.08576 0.1169 C -0.08333 0.13102 -0.08472 0.1169 -0.08333 0.1294 C -0.08194 0.14097 -0.08281 0.13819 -0.0816 0.15208 C -0.08142 0.1544 -0.08108 0.15648 -0.08073 0.1588 C -0.08108 0.16042 -0.08055 0.16296 -0.0816 0.16343 C -0.08333 0.16389 -0.08663 0.16111 -0.08663 0.16134 C -0.09236 0.16157 -0.09809 0.16157 -0.10364 0.16227 C -0.10451 0.16227 -0.10538 0.16296 -0.10625 0.16343 C -0.11371 0.1662 -0.10608 0.16296 -0.11215 0.16551 C -0.1118 0.16759 -0.11163 0.16944 -0.11128 0.1713 C -0.11094 0.17269 -0.11042 0.17431 -0.11042 0.17569 C -0.11042 0.18588 -0.10955 0.19653 -0.11128 0.20625 C -0.11163 0.20856 -0.11493 0.20718 -0.11632 0.20856 C -0.12413 0.21551 -0.11458 0.20671 -0.12066 0.21319 C -0.12135 0.21389 -0.12239 0.21458 -0.12309 0.21528 C -0.12378 0.21597 -0.12413 0.21713 -0.12483 0.21759 C -0.12639 0.21875 -0.1283 0.21921 -0.12986 0.21991 C -0.13073 0.22037 -0.1316 0.22083 -0.13246 0.22106 C -0.13385 0.2213 -0.13524 0.22176 -0.13663 0.22222 C -0.13837 0.22269 -0.14184 0.22431 -0.14184 0.22454 C -0.14601 0.23009 -0.14045 0.22338 -0.14601 0.22778 C -0.15191 0.23241 -0.14305 0.22801 -0.15017 0.23125 C -0.1493 0.23495 -0.15035 0.23449 -0.14861 0.23449 " pathEditMode="relative" rAng="0" ptsTypes="AAAAAAAAAAAAAAAAAAAAAAAAAAAAAAAAAAAAA">
                                      <p:cBhvr>
                                        <p:cTn id="81" dur="5000" fill="hold"/>
                                        <p:tgtEl>
                                          <p:spTgt spid="10"/>
                                        </p:tgtEl>
                                        <p:attrNameLst>
                                          <p:attrName>ppt_x</p:attrName>
                                          <p:attrName>ppt_y</p:attrName>
                                        </p:attrNameLst>
                                      </p:cBhvr>
                                      <p:rCtr x="-6441" y="10903"/>
                                    </p:animMotion>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wipe(down)">
                                      <p:cBhvr>
                                        <p:cTn id="86" dur="500"/>
                                        <p:tgtEl>
                                          <p:spTgt spid="12"/>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blinds(horizontal)">
                                      <p:cBhvr>
                                        <p:cTn id="91" dur="500"/>
                                        <p:tgtEl>
                                          <p:spTgt spid="24"/>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blinds(horizontal)">
                                      <p:cBhvr>
                                        <p:cTn id="94" dur="5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41" presetClass="entr" presetSubtype="0" fill="hold" grpId="1" nodeType="clickEffect">
                                  <p:stCondLst>
                                    <p:cond delay="0"/>
                                  </p:stCondLst>
                                  <p:iterate type="lt">
                                    <p:tmPct val="10000"/>
                                  </p:iterate>
                                  <p:childTnLst>
                                    <p:set>
                                      <p:cBhvr>
                                        <p:cTn id="98" dur="1" fill="hold">
                                          <p:stCondLst>
                                            <p:cond delay="0"/>
                                          </p:stCondLst>
                                        </p:cTn>
                                        <p:tgtEl>
                                          <p:spTgt spid="32"/>
                                        </p:tgtEl>
                                        <p:attrNameLst>
                                          <p:attrName>style.visibility</p:attrName>
                                        </p:attrNameLst>
                                      </p:cBhvr>
                                      <p:to>
                                        <p:strVal val="visible"/>
                                      </p:to>
                                    </p:set>
                                    <p:anim calcmode="lin" valueType="num">
                                      <p:cBhvr>
                                        <p:cTn id="99" dur="5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100" dur="500" fill="hold"/>
                                        <p:tgtEl>
                                          <p:spTgt spid="32"/>
                                        </p:tgtEl>
                                        <p:attrNameLst>
                                          <p:attrName>ppt_y</p:attrName>
                                        </p:attrNameLst>
                                      </p:cBhvr>
                                      <p:tavLst>
                                        <p:tav tm="0">
                                          <p:val>
                                            <p:strVal val="#ppt_y"/>
                                          </p:val>
                                        </p:tav>
                                        <p:tav tm="100000">
                                          <p:val>
                                            <p:strVal val="#ppt_y"/>
                                          </p:val>
                                        </p:tav>
                                      </p:tavLst>
                                    </p:anim>
                                    <p:anim calcmode="lin" valueType="num">
                                      <p:cBhvr>
                                        <p:cTn id="101" dur="5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102" dur="5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103" dur="500" tmFilter="0,0; .5, 1; 1, 1"/>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15" grpId="0" animBg="1"/>
      <p:bldP spid="14" grpId="0" animBg="1"/>
      <p:bldP spid="33" grpId="0" animBg="1"/>
      <p:bldP spid="34" grpId="0" animBg="1"/>
      <p:bldP spid="35" grpId="0" animBg="1"/>
      <p:bldP spid="36" grpId="0" animBg="1"/>
      <p:bldP spid="22" grpId="0" animBg="1"/>
      <p:bldP spid="24" grpId="0"/>
      <p:bldP spid="32" grpId="1"/>
      <p:bldP spid="28"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5293117-736D-2F49-84CF-248FE195DAA1}"/>
              </a:ext>
            </a:extLst>
          </p:cNvPr>
          <p:cNvSpPr>
            <a:spLocks noGrp="1"/>
          </p:cNvSpPr>
          <p:nvPr>
            <p:ph idx="1"/>
          </p:nvPr>
        </p:nvSpPr>
        <p:spPr/>
        <p:txBody>
          <a:bodyPr/>
          <a:lstStyle/>
          <a:p>
            <a:r>
              <a:rPr lang="en-US" altLang="ja-JP" sz="2000" dirty="0"/>
              <a:t>G1: </a:t>
            </a:r>
            <a:r>
              <a:rPr lang="ja-JP" altLang="en-US" sz="2000"/>
              <a:t>避難所を登録する</a:t>
            </a:r>
            <a:endParaRPr lang="en-US" altLang="ja-JP" sz="2000" dirty="0"/>
          </a:p>
          <a:p>
            <a:pPr lvl="1"/>
            <a:r>
              <a:rPr lang="ja-JP" altLang="en-US" sz="1800"/>
              <a:t>避難所名</a:t>
            </a:r>
            <a:r>
              <a:rPr lang="en-US" altLang="ja-JP" sz="1800" dirty="0"/>
              <a:t>, </a:t>
            </a:r>
            <a:r>
              <a:rPr lang="ja-JP" altLang="en-US" sz="1800"/>
              <a:t>住所</a:t>
            </a:r>
            <a:r>
              <a:rPr lang="en-US" altLang="ja-JP" sz="1800" dirty="0"/>
              <a:t>, </a:t>
            </a:r>
            <a:r>
              <a:rPr lang="ja-JP" altLang="en-US" sz="1800"/>
              <a:t>緯度経度</a:t>
            </a:r>
            <a:r>
              <a:rPr lang="en-US" altLang="ja-JP" sz="1800" dirty="0"/>
              <a:t>, </a:t>
            </a:r>
            <a:r>
              <a:rPr lang="ja-JP" altLang="en-US" sz="1800"/>
              <a:t>収容可能人数</a:t>
            </a:r>
            <a:r>
              <a:rPr lang="en-US" altLang="ja-JP" sz="1800" dirty="0"/>
              <a:t>, </a:t>
            </a:r>
            <a:r>
              <a:rPr lang="ja-JP" altLang="en-US" sz="1800"/>
              <a:t>備考</a:t>
            </a:r>
            <a:endParaRPr lang="en-US" altLang="ja-JP" sz="1800" dirty="0"/>
          </a:p>
          <a:p>
            <a:r>
              <a:rPr lang="en-US" altLang="ja-JP" sz="2000" dirty="0"/>
              <a:t>G2: </a:t>
            </a:r>
            <a:r>
              <a:rPr lang="ja-JP" altLang="en-US" sz="2000"/>
              <a:t>避難所の状態を確認する</a:t>
            </a:r>
            <a:endParaRPr lang="en-US" altLang="ja-JP" sz="2000" dirty="0"/>
          </a:p>
          <a:p>
            <a:pPr lvl="1"/>
            <a:r>
              <a:rPr lang="ja-JP" altLang="en-US" sz="1800"/>
              <a:t>システムが全ての避難所の現在の状態を表示</a:t>
            </a:r>
            <a:endParaRPr lang="en-US" altLang="ja-JP" sz="1800" dirty="0"/>
          </a:p>
          <a:p>
            <a:pPr lvl="1"/>
            <a:r>
              <a:rPr lang="ja-JP" altLang="en-US" sz="1800"/>
              <a:t>職員が状態確認に避難所に赴く必要なし</a:t>
            </a:r>
            <a:endParaRPr lang="en-US" altLang="ja-JP" sz="1800" dirty="0"/>
          </a:p>
          <a:p>
            <a:r>
              <a:rPr lang="en-US" altLang="ja-JP" sz="2000" dirty="0"/>
              <a:t>G3: </a:t>
            </a:r>
            <a:r>
              <a:rPr lang="ja-JP" altLang="en-US" sz="2000"/>
              <a:t>住民の安全確認をする</a:t>
            </a:r>
            <a:endParaRPr lang="en-US" altLang="ja-JP" sz="2000" dirty="0"/>
          </a:p>
          <a:p>
            <a:pPr lvl="1"/>
            <a:r>
              <a:rPr lang="ja-JP" altLang="en-US" sz="1800"/>
              <a:t>各避難所に避難した住民の情報を確認・検索</a:t>
            </a:r>
            <a:endParaRPr lang="en-US" altLang="ja-JP" sz="1800" dirty="0"/>
          </a:p>
          <a:p>
            <a:pPr lvl="1"/>
            <a:r>
              <a:rPr kumimoji="1" lang="ja-JP" altLang="en-US" sz="1800"/>
              <a:t>職員が特定の住民の安全確認を行うことが可能</a:t>
            </a:r>
          </a:p>
        </p:txBody>
      </p:sp>
      <p:sp>
        <p:nvSpPr>
          <p:cNvPr id="2" name="タイトル 1">
            <a:extLst>
              <a:ext uri="{FF2B5EF4-FFF2-40B4-BE49-F238E27FC236}">
                <a16:creationId xmlns:a16="http://schemas.microsoft.com/office/drawing/2014/main" id="{04C66C84-15D2-E84B-B4B9-DD0D72DBEF84}"/>
              </a:ext>
            </a:extLst>
          </p:cNvPr>
          <p:cNvSpPr>
            <a:spLocks noGrp="1"/>
          </p:cNvSpPr>
          <p:nvPr>
            <p:ph type="title"/>
          </p:nvPr>
        </p:nvSpPr>
        <p:spPr>
          <a:xfrm>
            <a:off x="375829" y="464432"/>
            <a:ext cx="8122096" cy="533400"/>
          </a:xfrm>
        </p:spPr>
        <p:txBody>
          <a:bodyPr/>
          <a:lstStyle/>
          <a:p>
            <a:r>
              <a:rPr lang="ja-JP" altLang="en-US"/>
              <a:t>自治体ユースケース</a:t>
            </a:r>
            <a:endParaRPr kumimoji="1" lang="ja-JP" altLang="en-US"/>
          </a:p>
        </p:txBody>
      </p:sp>
      <p:sp>
        <p:nvSpPr>
          <p:cNvPr id="4" name="スライド番号プレースホルダー 3">
            <a:extLst>
              <a:ext uri="{FF2B5EF4-FFF2-40B4-BE49-F238E27FC236}">
                <a16:creationId xmlns:a16="http://schemas.microsoft.com/office/drawing/2014/main" id="{7FAE9FC2-A9E3-A443-B9EB-A55DC9E7B037}"/>
              </a:ext>
            </a:extLst>
          </p:cNvPr>
          <p:cNvSpPr>
            <a:spLocks noGrp="1"/>
          </p:cNvSpPr>
          <p:nvPr>
            <p:ph type="sldNum" sz="quarter" idx="11"/>
          </p:nvPr>
        </p:nvSpPr>
        <p:spPr/>
        <p:txBody>
          <a:bodyPr/>
          <a:lstStyle/>
          <a:p>
            <a:fld id="{540B1702-1328-441D-B737-C2B94A2E6AF5}" type="slidenum">
              <a:rPr lang="en-US" altLang="ja-JP" smtClean="0"/>
              <a:pPr/>
              <a:t>6</a:t>
            </a:fld>
            <a:endParaRPr lang="en-US" altLang="ja-JP"/>
          </a:p>
        </p:txBody>
      </p:sp>
      <p:grpSp>
        <p:nvGrpSpPr>
          <p:cNvPr id="11" name="グループ化 10"/>
          <p:cNvGrpSpPr/>
          <p:nvPr/>
        </p:nvGrpSpPr>
        <p:grpSpPr>
          <a:xfrm>
            <a:off x="6684895" y="3775931"/>
            <a:ext cx="2352572" cy="2771361"/>
            <a:chOff x="6776938" y="3763803"/>
            <a:chExt cx="2352572" cy="2771361"/>
          </a:xfrm>
        </p:grpSpPr>
        <p:pic>
          <p:nvPicPr>
            <p:cNvPr id="34" name="図 33">
              <a:extLst>
                <a:ext uri="{FF2B5EF4-FFF2-40B4-BE49-F238E27FC236}">
                  <a16:creationId xmlns:a16="http://schemas.microsoft.com/office/drawing/2014/main" id="{26F64923-7E1B-324C-B390-DF397E7EDD70}"/>
                </a:ext>
              </a:extLst>
            </p:cNvPr>
            <p:cNvPicPr>
              <a:picLocks noChangeAspect="1"/>
            </p:cNvPicPr>
            <p:nvPr/>
          </p:nvPicPr>
          <p:blipFill>
            <a:blip r:embed="rId4"/>
            <a:stretch>
              <a:fillRect/>
            </a:stretch>
          </p:blipFill>
          <p:spPr>
            <a:xfrm>
              <a:off x="7562133" y="3763803"/>
              <a:ext cx="1513424" cy="1256142"/>
            </a:xfrm>
            <a:prstGeom prst="rect">
              <a:avLst/>
            </a:prstGeom>
          </p:spPr>
        </p:pic>
        <p:sp>
          <p:nvSpPr>
            <p:cNvPr id="35" name="右矢印 34">
              <a:extLst>
                <a:ext uri="{FF2B5EF4-FFF2-40B4-BE49-F238E27FC236}">
                  <a16:creationId xmlns:a16="http://schemas.microsoft.com/office/drawing/2014/main" id="{6333A1FC-6BDD-DD41-B1B7-D79C83840012}"/>
                </a:ext>
              </a:extLst>
            </p:cNvPr>
            <p:cNvSpPr/>
            <p:nvPr/>
          </p:nvSpPr>
          <p:spPr>
            <a:xfrm flipH="1">
              <a:off x="6776938" y="5231430"/>
              <a:ext cx="730763" cy="657463"/>
            </a:xfrm>
            <a:prstGeom prst="rightArrow">
              <a:avLst>
                <a:gd name="adj1" fmla="val 51569"/>
                <a:gd name="adj2" fmla="val 46839"/>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sz="1200">
                <a:solidFill>
                  <a:schemeClr val="tx1"/>
                </a:solidFill>
              </a:endParaRPr>
            </a:p>
          </p:txBody>
        </p:sp>
        <p:sp>
          <p:nvSpPr>
            <p:cNvPr id="36" name="正方形/長方形 35"/>
            <p:cNvSpPr/>
            <p:nvPr/>
          </p:nvSpPr>
          <p:spPr>
            <a:xfrm>
              <a:off x="7562133" y="4960819"/>
              <a:ext cx="1567377" cy="157434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ja-JP" sz="1200">
                  <a:solidFill>
                    <a:schemeClr val="tx1"/>
                  </a:solidFill>
                </a:rPr>
                <a:t>SHELTER NAME:</a:t>
              </a:r>
            </a:p>
            <a:p>
              <a:r>
                <a:rPr kumimoji="1" lang="en-US" altLang="ja-JP" sz="1200">
                  <a:solidFill>
                    <a:schemeClr val="tx1"/>
                  </a:solidFill>
                </a:rPr>
                <a:t>         A High School</a:t>
              </a:r>
            </a:p>
            <a:p>
              <a:r>
                <a:rPr lang="en-US" altLang="ja-JP" sz="1200">
                  <a:solidFill>
                    <a:schemeClr val="tx1"/>
                  </a:solidFill>
                </a:rPr>
                <a:t>ADDRESS:</a:t>
              </a:r>
            </a:p>
            <a:p>
              <a:r>
                <a:rPr kumimoji="1" lang="en-US" altLang="ja-JP" sz="1200">
                  <a:solidFill>
                    <a:schemeClr val="tx1"/>
                  </a:solidFill>
                </a:rPr>
                <a:t>            XX town 1-2</a:t>
              </a:r>
            </a:p>
            <a:p>
              <a:r>
                <a:rPr lang="en-US" altLang="ja-JP" sz="1200" err="1">
                  <a:solidFill>
                    <a:schemeClr val="tx1"/>
                  </a:solidFill>
                </a:rPr>
                <a:t>Lat-Lng</a:t>
              </a:r>
              <a:r>
                <a:rPr lang="en-US" altLang="ja-JP" sz="1200">
                  <a:solidFill>
                    <a:schemeClr val="tx1"/>
                  </a:solidFill>
                </a:rPr>
                <a:t>:</a:t>
              </a:r>
              <a:br>
                <a:rPr lang="en-US" altLang="ja-JP" sz="1200">
                  <a:solidFill>
                    <a:schemeClr val="tx1"/>
                  </a:solidFill>
                </a:rPr>
              </a:br>
              <a:r>
                <a:rPr lang="en-US" altLang="ja-JP" sz="1200">
                  <a:solidFill>
                    <a:schemeClr val="tx1"/>
                  </a:solidFill>
                </a:rPr>
                <a:t>   </a:t>
              </a:r>
              <a:r>
                <a:rPr lang="en-US" altLang="ja-JP" sz="1200">
                  <a:solidFill>
                    <a:srgbClr val="000000"/>
                  </a:solidFill>
                  <a:latin typeface="Arial" panose="020B0604020202020204" pitchFamily="34" charset="0"/>
                  <a:ea typeface="ＭＳ Ｐゴシック" panose="020B0600070205080204" pitchFamily="50" charset="-128"/>
                </a:rPr>
                <a:t>134.6867,34.8434</a:t>
              </a:r>
              <a:br>
                <a:rPr lang="en-US" altLang="ja-JP" sz="1200">
                  <a:solidFill>
                    <a:srgbClr val="000000"/>
                  </a:solidFill>
                  <a:latin typeface="Arial" panose="020B0604020202020204" pitchFamily="34" charset="0"/>
                  <a:ea typeface="ＭＳ Ｐゴシック" panose="020B0600070205080204" pitchFamily="50" charset="-128"/>
                </a:rPr>
              </a:br>
              <a:r>
                <a:rPr lang="en-US" altLang="ja-JP" sz="1200">
                  <a:solidFill>
                    <a:srgbClr val="000000"/>
                  </a:solidFill>
                  <a:latin typeface="Arial" panose="020B0604020202020204" pitchFamily="34" charset="0"/>
                  <a:ea typeface="ＭＳ Ｐゴシック" panose="020B0600070205080204" pitchFamily="50" charset="-128"/>
                </a:rPr>
                <a:t>Max # of families</a:t>
              </a:r>
              <a:r>
                <a:rPr lang="en-US" altLang="ja-JP" sz="1200">
                  <a:solidFill>
                    <a:schemeClr val="tx1"/>
                  </a:solidFill>
                </a:rPr>
                <a:t>:</a:t>
              </a:r>
            </a:p>
            <a:p>
              <a:r>
                <a:rPr lang="en-US" altLang="ja-JP" sz="1200">
                  <a:solidFill>
                    <a:schemeClr val="tx1"/>
                  </a:solidFill>
                </a:rPr>
                <a:t>                            50</a:t>
              </a:r>
            </a:p>
            <a:p>
              <a:r>
                <a:rPr kumimoji="1" lang="en-US" altLang="ja-JP" sz="1200">
                  <a:solidFill>
                    <a:schemeClr val="tx1"/>
                  </a:solidFill>
                </a:rPr>
                <a:t>       </a:t>
              </a:r>
              <a:endParaRPr kumimoji="1" lang="ja-JP" altLang="en-US" sz="1200">
                <a:solidFill>
                  <a:schemeClr val="tx1"/>
                </a:solidFill>
              </a:endParaRPr>
            </a:p>
          </p:txBody>
        </p:sp>
      </p:grpSp>
      <p:pic>
        <p:nvPicPr>
          <p:cNvPr id="39" name="図 38">
            <a:extLst>
              <a:ext uri="{FF2B5EF4-FFF2-40B4-BE49-F238E27FC236}">
                <a16:creationId xmlns:a16="http://schemas.microsoft.com/office/drawing/2014/main" id="{1F659714-15BE-2744-8109-4B5A5F602838}"/>
              </a:ext>
            </a:extLst>
          </p:cNvPr>
          <p:cNvPicPr>
            <a:picLocks noChangeAspect="1"/>
          </p:cNvPicPr>
          <p:nvPr/>
        </p:nvPicPr>
        <p:blipFill>
          <a:blip r:embed="rId5"/>
          <a:stretch>
            <a:fillRect/>
          </a:stretch>
        </p:blipFill>
        <p:spPr>
          <a:xfrm>
            <a:off x="5327762" y="4914363"/>
            <a:ext cx="1553925" cy="1838965"/>
          </a:xfrm>
          <a:prstGeom prst="rect">
            <a:avLst/>
          </a:prstGeom>
        </p:spPr>
      </p:pic>
      <p:pic>
        <p:nvPicPr>
          <p:cNvPr id="40" name="図 39">
            <a:extLst>
              <a:ext uri="{FF2B5EF4-FFF2-40B4-BE49-F238E27FC236}">
                <a16:creationId xmlns:a16="http://schemas.microsoft.com/office/drawing/2014/main" id="{43B747D9-5BE5-C243-9649-73BF6E4DE85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2203" y="3734110"/>
            <a:ext cx="1152286" cy="1226473"/>
          </a:xfrm>
          <a:prstGeom prst="rect">
            <a:avLst/>
          </a:prstGeom>
        </p:spPr>
      </p:pic>
      <p:grpSp>
        <p:nvGrpSpPr>
          <p:cNvPr id="10" name="グループ化 9"/>
          <p:cNvGrpSpPr/>
          <p:nvPr/>
        </p:nvGrpSpPr>
        <p:grpSpPr>
          <a:xfrm>
            <a:off x="343691" y="3717032"/>
            <a:ext cx="5319412" cy="2767529"/>
            <a:chOff x="343691" y="3717032"/>
            <a:chExt cx="5319412" cy="2767529"/>
          </a:xfrm>
        </p:grpSpPr>
        <p:grpSp>
          <p:nvGrpSpPr>
            <p:cNvPr id="9" name="グループ化 8"/>
            <p:cNvGrpSpPr/>
            <p:nvPr/>
          </p:nvGrpSpPr>
          <p:grpSpPr>
            <a:xfrm>
              <a:off x="343691" y="4254044"/>
              <a:ext cx="1876565" cy="2230517"/>
              <a:chOff x="-32877" y="4333225"/>
              <a:chExt cx="1876565" cy="2230517"/>
            </a:xfrm>
          </p:grpSpPr>
          <p:pic>
            <p:nvPicPr>
              <p:cNvPr id="45" name="図 44">
                <a:extLst>
                  <a:ext uri="{FF2B5EF4-FFF2-40B4-BE49-F238E27FC236}">
                    <a16:creationId xmlns:a16="http://schemas.microsoft.com/office/drawing/2014/main" id="{33B05625-C432-234A-86DD-A9E63A535FF5}"/>
                  </a:ext>
                </a:extLst>
              </p:cNvPr>
              <p:cNvPicPr>
                <a:picLocks noChangeAspect="1"/>
              </p:cNvPicPr>
              <p:nvPr/>
            </p:nvPicPr>
            <p:blipFill>
              <a:blip r:embed="rId7"/>
              <a:stretch>
                <a:fillRect/>
              </a:stretch>
            </p:blipFill>
            <p:spPr>
              <a:xfrm>
                <a:off x="117363" y="4830952"/>
                <a:ext cx="1726325" cy="1732790"/>
              </a:xfrm>
              <a:prstGeom prst="rect">
                <a:avLst/>
              </a:prstGeom>
            </p:spPr>
          </p:pic>
          <p:sp>
            <p:nvSpPr>
              <p:cNvPr id="52" name="円形吹き出し 51">
                <a:extLst>
                  <a:ext uri="{FF2B5EF4-FFF2-40B4-BE49-F238E27FC236}">
                    <a16:creationId xmlns:a16="http://schemas.microsoft.com/office/drawing/2014/main" id="{20CFFE33-DBFC-6343-A080-817572C18030}"/>
                  </a:ext>
                </a:extLst>
              </p:cNvPr>
              <p:cNvSpPr/>
              <p:nvPr/>
            </p:nvSpPr>
            <p:spPr>
              <a:xfrm>
                <a:off x="457884" y="5930689"/>
                <a:ext cx="204635" cy="147785"/>
              </a:xfrm>
              <a:prstGeom prst="wedgeEllipseCallout">
                <a:avLst>
                  <a:gd name="adj1" fmla="val 2539"/>
                  <a:gd name="adj2" fmla="val 10626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円形吹き出し 52">
                <a:extLst>
                  <a:ext uri="{FF2B5EF4-FFF2-40B4-BE49-F238E27FC236}">
                    <a16:creationId xmlns:a16="http://schemas.microsoft.com/office/drawing/2014/main" id="{14BDF753-0824-7943-8519-9992CB057B0B}"/>
                  </a:ext>
                </a:extLst>
              </p:cNvPr>
              <p:cNvSpPr/>
              <p:nvPr/>
            </p:nvSpPr>
            <p:spPr>
              <a:xfrm>
                <a:off x="893056" y="5315511"/>
                <a:ext cx="204635" cy="147785"/>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形吹き出し 53">
                <a:extLst>
                  <a:ext uri="{FF2B5EF4-FFF2-40B4-BE49-F238E27FC236}">
                    <a16:creationId xmlns:a16="http://schemas.microsoft.com/office/drawing/2014/main" id="{E8F73617-D25E-9C43-B45A-F0C01B704ECB}"/>
                  </a:ext>
                </a:extLst>
              </p:cNvPr>
              <p:cNvSpPr/>
              <p:nvPr/>
            </p:nvSpPr>
            <p:spPr>
              <a:xfrm>
                <a:off x="175230" y="5000816"/>
                <a:ext cx="204635" cy="147785"/>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形吹き出し 54">
                <a:extLst>
                  <a:ext uri="{FF2B5EF4-FFF2-40B4-BE49-F238E27FC236}">
                    <a16:creationId xmlns:a16="http://schemas.microsoft.com/office/drawing/2014/main" id="{8D765C1E-B21F-464F-A40C-F5253D6E1DE7}"/>
                  </a:ext>
                </a:extLst>
              </p:cNvPr>
              <p:cNvSpPr/>
              <p:nvPr/>
            </p:nvSpPr>
            <p:spPr>
              <a:xfrm>
                <a:off x="1305350" y="5561065"/>
                <a:ext cx="204635" cy="147785"/>
              </a:xfrm>
              <a:prstGeom prst="wedgeEllipseCallout">
                <a:avLst>
                  <a:gd name="adj1" fmla="val 2539"/>
                  <a:gd name="adj2" fmla="val 10626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テキスト ボックス 55">
                <a:extLst>
                  <a:ext uri="{FF2B5EF4-FFF2-40B4-BE49-F238E27FC236}">
                    <a16:creationId xmlns:a16="http://schemas.microsoft.com/office/drawing/2014/main" id="{BD55605B-531D-7E4A-8450-C513EFAC016B}"/>
                  </a:ext>
                </a:extLst>
              </p:cNvPr>
              <p:cNvSpPr txBox="1"/>
              <p:nvPr/>
            </p:nvSpPr>
            <p:spPr>
              <a:xfrm>
                <a:off x="-32877" y="5245892"/>
                <a:ext cx="817413" cy="230832"/>
              </a:xfrm>
              <a:prstGeom prst="rect">
                <a:avLst/>
              </a:prstGeom>
              <a:noFill/>
            </p:spPr>
            <p:txBody>
              <a:bodyPr wrap="square" rtlCol="0">
                <a:spAutoFit/>
              </a:bodyPr>
              <a:lstStyle/>
              <a:p>
                <a:r>
                  <a:rPr kumimoji="1" lang="en-US" altLang="ja-JP" sz="900">
                    <a:latin typeface="+mj-lt"/>
                  </a:rPr>
                  <a:t>Crowded</a:t>
                </a:r>
                <a:endParaRPr kumimoji="1" lang="ja-JP" altLang="en-US" sz="900">
                  <a:latin typeface="+mj-lt"/>
                </a:endParaRPr>
              </a:p>
            </p:txBody>
          </p:sp>
          <p:pic>
            <p:nvPicPr>
              <p:cNvPr id="72" name="図 71">
                <a:extLst>
                  <a:ext uri="{FF2B5EF4-FFF2-40B4-BE49-F238E27FC236}">
                    <a16:creationId xmlns:a16="http://schemas.microsoft.com/office/drawing/2014/main" id="{F7C998EE-6D72-4E41-826A-99F91A3B963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881" y="4333225"/>
                <a:ext cx="657957" cy="627594"/>
              </a:xfrm>
              <a:prstGeom prst="rect">
                <a:avLst/>
              </a:prstGeom>
            </p:spPr>
          </p:pic>
        </p:grpSp>
        <p:grpSp>
          <p:nvGrpSpPr>
            <p:cNvPr id="7" name="グループ化 6"/>
            <p:cNvGrpSpPr/>
            <p:nvPr/>
          </p:nvGrpSpPr>
          <p:grpSpPr>
            <a:xfrm>
              <a:off x="3370452" y="3717032"/>
              <a:ext cx="2292651" cy="1520276"/>
              <a:chOff x="3370452" y="3717032"/>
              <a:chExt cx="2292651" cy="1520276"/>
            </a:xfrm>
          </p:grpSpPr>
          <p:sp>
            <p:nvSpPr>
              <p:cNvPr id="41" name="星 7 40">
                <a:extLst>
                  <a:ext uri="{FF2B5EF4-FFF2-40B4-BE49-F238E27FC236}">
                    <a16:creationId xmlns:a16="http://schemas.microsoft.com/office/drawing/2014/main" id="{FDA2A291-9856-784D-B07A-9807371D5AE9}"/>
                  </a:ext>
                </a:extLst>
              </p:cNvPr>
              <p:cNvSpPr/>
              <p:nvPr/>
            </p:nvSpPr>
            <p:spPr>
              <a:xfrm>
                <a:off x="3370452" y="3717032"/>
                <a:ext cx="2292651" cy="1520276"/>
              </a:xfrm>
              <a:prstGeom prst="star7">
                <a:avLst/>
              </a:prstGeom>
              <a:solidFill>
                <a:srgbClr val="FFC0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E02605AF-22E6-C94D-8F75-3C2EE677B88B}"/>
                  </a:ext>
                </a:extLst>
              </p:cNvPr>
              <p:cNvPicPr>
                <a:picLocks noChangeAspect="1"/>
              </p:cNvPicPr>
              <p:nvPr/>
            </p:nvPicPr>
            <p:blipFill>
              <a:blip r:embed="rId9"/>
              <a:stretch>
                <a:fillRect/>
              </a:stretch>
            </p:blipFill>
            <p:spPr>
              <a:xfrm>
                <a:off x="3918259" y="3900296"/>
                <a:ext cx="1272168" cy="954126"/>
              </a:xfrm>
              <a:prstGeom prst="rect">
                <a:avLst/>
              </a:prstGeom>
            </p:spPr>
          </p:pic>
          <p:sp>
            <p:nvSpPr>
              <p:cNvPr id="43" name="テキスト ボックス 42">
                <a:extLst>
                  <a:ext uri="{FF2B5EF4-FFF2-40B4-BE49-F238E27FC236}">
                    <a16:creationId xmlns:a16="http://schemas.microsoft.com/office/drawing/2014/main" id="{269CB33C-B5F9-0340-9C60-AA1A868B4FD5}"/>
                  </a:ext>
                </a:extLst>
              </p:cNvPr>
              <p:cNvSpPr txBox="1"/>
              <p:nvPr/>
            </p:nvSpPr>
            <p:spPr>
              <a:xfrm>
                <a:off x="3995936" y="4854422"/>
                <a:ext cx="1109261" cy="270685"/>
              </a:xfrm>
              <a:prstGeom prst="rect">
                <a:avLst/>
              </a:prstGeom>
              <a:noFill/>
            </p:spPr>
            <p:txBody>
              <a:bodyPr wrap="square" rtlCol="0">
                <a:spAutoFit/>
              </a:bodyPr>
              <a:lstStyle/>
              <a:p>
                <a:r>
                  <a:rPr lang="en-US" altLang="ja-JP" sz="1100">
                    <a:solidFill>
                      <a:srgbClr val="C00000"/>
                    </a:solidFill>
                    <a:latin typeface="+mj-lt"/>
                  </a:rPr>
                  <a:t>Disaster Alert</a:t>
                </a:r>
                <a:endParaRPr kumimoji="1" lang="ja-JP" altLang="en-US" sz="1100">
                  <a:solidFill>
                    <a:srgbClr val="C00000"/>
                  </a:solidFill>
                  <a:latin typeface="+mj-lt"/>
                </a:endParaRPr>
              </a:p>
            </p:txBody>
          </p:sp>
        </p:grpSp>
      </p:grpSp>
      <p:graphicFrame>
        <p:nvGraphicFramePr>
          <p:cNvPr id="47" name="表 46"/>
          <p:cNvGraphicFramePr>
            <a:graphicFrameLocks noGrp="1"/>
          </p:cNvGraphicFramePr>
          <p:nvPr>
            <p:extLst>
              <p:ext uri="{D42A27DB-BD31-4B8C-83A1-F6EECF244321}">
                <p14:modId xmlns:p14="http://schemas.microsoft.com/office/powerpoint/2010/main" val="1752398808"/>
              </p:ext>
            </p:extLst>
          </p:nvPr>
        </p:nvGraphicFramePr>
        <p:xfrm>
          <a:off x="1921861" y="4467328"/>
          <a:ext cx="3696688" cy="2286000"/>
        </p:xfrm>
        <a:graphic>
          <a:graphicData uri="http://schemas.openxmlformats.org/drawingml/2006/table">
            <a:tbl>
              <a:tblPr firstRow="1" bandRow="1">
                <a:tableStyleId>{5C22544A-7EE6-4342-B048-85BDC9FD1C3A}</a:tableStyleId>
              </a:tblPr>
              <a:tblGrid>
                <a:gridCol w="924172">
                  <a:extLst>
                    <a:ext uri="{9D8B030D-6E8A-4147-A177-3AD203B41FA5}">
                      <a16:colId xmlns:a16="http://schemas.microsoft.com/office/drawing/2014/main" val="2414307052"/>
                    </a:ext>
                  </a:extLst>
                </a:gridCol>
                <a:gridCol w="924172">
                  <a:extLst>
                    <a:ext uri="{9D8B030D-6E8A-4147-A177-3AD203B41FA5}">
                      <a16:colId xmlns:a16="http://schemas.microsoft.com/office/drawing/2014/main" val="2904814792"/>
                    </a:ext>
                  </a:extLst>
                </a:gridCol>
                <a:gridCol w="924172">
                  <a:extLst>
                    <a:ext uri="{9D8B030D-6E8A-4147-A177-3AD203B41FA5}">
                      <a16:colId xmlns:a16="http://schemas.microsoft.com/office/drawing/2014/main" val="4259491208"/>
                    </a:ext>
                  </a:extLst>
                </a:gridCol>
                <a:gridCol w="924172">
                  <a:extLst>
                    <a:ext uri="{9D8B030D-6E8A-4147-A177-3AD203B41FA5}">
                      <a16:colId xmlns:a16="http://schemas.microsoft.com/office/drawing/2014/main" val="441869269"/>
                    </a:ext>
                  </a:extLst>
                </a:gridCol>
              </a:tblGrid>
              <a:tr h="439851">
                <a:tc>
                  <a:txBody>
                    <a:bodyPr/>
                    <a:lstStyle/>
                    <a:p>
                      <a:r>
                        <a:rPr kumimoji="1" lang="en-US" altLang="ja-JP" sz="1200">
                          <a:solidFill>
                            <a:schemeClr val="bg1"/>
                          </a:solidFill>
                        </a:rPr>
                        <a:t>Shelter name</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a:solidFill>
                            <a:schemeClr val="bg1"/>
                          </a:solidFill>
                        </a:rPr>
                        <a:t>Address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a:solidFill>
                            <a:schemeClr val="bg1"/>
                          </a:solidFill>
                        </a:rPr>
                        <a:t>Max # of families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tc>
                  <a:txBody>
                    <a:bodyPr/>
                    <a:lstStyle/>
                    <a:p>
                      <a:r>
                        <a:rPr kumimoji="1" lang="en-US" altLang="ja-JP" sz="1200" baseline="0">
                          <a:solidFill>
                            <a:schemeClr val="bg1"/>
                          </a:solidFill>
                        </a:rPr>
                        <a:t>Current status</a:t>
                      </a:r>
                      <a:endParaRPr kumimoji="1" lang="ja-JP" altLang="en-US" sz="120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65E09"/>
                    </a:solidFill>
                  </a:tcPr>
                </a:tc>
                <a:extLst>
                  <a:ext uri="{0D108BD9-81ED-4DB2-BD59-A6C34878D82A}">
                    <a16:rowId xmlns:a16="http://schemas.microsoft.com/office/drawing/2014/main" val="3163118326"/>
                  </a:ext>
                </a:extLst>
              </a:tr>
              <a:tr h="439851">
                <a:tc>
                  <a:txBody>
                    <a:bodyPr/>
                    <a:lstStyle/>
                    <a:p>
                      <a:r>
                        <a:rPr kumimoji="1" lang="en-US" altLang="ja-JP" sz="1200"/>
                        <a:t>A</a:t>
                      </a:r>
                      <a:r>
                        <a:rPr kumimoji="1" lang="en-US" altLang="ja-JP" sz="1200" baseline="0"/>
                        <a:t> high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XX town</a:t>
                      </a:r>
                      <a:r>
                        <a:rPr kumimoji="1" lang="en-US" altLang="ja-JP" sz="1200" baseline="0"/>
                        <a:t> 1-2</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50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F0000"/>
                          </a:solidFill>
                        </a:rPr>
                        <a:t>48</a:t>
                      </a:r>
                      <a:endParaRPr kumimoji="1" lang="ja-JP" altLang="en-US" sz="180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56274298"/>
                  </a:ext>
                </a:extLst>
              </a:tr>
              <a:tr h="439851">
                <a:tc>
                  <a:txBody>
                    <a:bodyPr/>
                    <a:lstStyle/>
                    <a:p>
                      <a:r>
                        <a:rPr kumimoji="1" lang="en-US" altLang="ja-JP" sz="1200"/>
                        <a:t>B element.</a:t>
                      </a:r>
                      <a:r>
                        <a:rPr kumimoji="1" lang="en-US" altLang="ja-JP" sz="1200" baseline="0"/>
                        <a:t> school</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YY town 4-5</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30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solidFill>
                            <a:srgbClr val="FE8100"/>
                          </a:solidFill>
                        </a:rPr>
                        <a:t>20</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8768924"/>
                  </a:ext>
                </a:extLst>
              </a:tr>
              <a:tr h="439851">
                <a:tc>
                  <a:txBody>
                    <a:bodyPr/>
                    <a:lstStyle/>
                    <a:p>
                      <a:r>
                        <a:rPr kumimoji="1" lang="en-US" altLang="ja-JP" sz="1200"/>
                        <a:t>C comm.</a:t>
                      </a:r>
                      <a:r>
                        <a:rPr kumimoji="1" lang="en-US" altLang="ja-JP" sz="1200" baseline="0"/>
                        <a:t>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r>
                        <a:rPr kumimoji="1" lang="en-US" altLang="ja-JP" sz="1200"/>
                        <a:t>YY</a:t>
                      </a:r>
                      <a:r>
                        <a:rPr kumimoji="1" lang="en-US" altLang="ja-JP" sz="1200" baseline="0"/>
                        <a:t> town 11-4</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t>10</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a:r>
                        <a:rPr kumimoji="1" lang="en-US" altLang="ja-JP" sz="1800">
                          <a:solidFill>
                            <a:srgbClr val="FE8100"/>
                          </a:solidFill>
                        </a:rPr>
                        <a:t>6</a:t>
                      </a:r>
                      <a:endParaRPr kumimoji="1" lang="ja-JP" altLang="en-US" sz="1800">
                        <a:solidFill>
                          <a:srgbClr val="FE81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815227298"/>
                  </a:ext>
                </a:extLst>
              </a:tr>
              <a:tr h="439851">
                <a:tc>
                  <a:txBody>
                    <a:bodyPr/>
                    <a:lstStyle/>
                    <a:p>
                      <a:r>
                        <a:rPr kumimoji="1" lang="en-US" altLang="ja-JP" sz="1200"/>
                        <a:t>D sports center</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200"/>
                        <a:t>WW town 8-9</a:t>
                      </a:r>
                      <a:endParaRPr kumimoji="1" lang="ja-JP" altLang="en-US" sz="12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800"/>
                        <a:t>125</a:t>
                      </a:r>
                      <a:endParaRPr kumimoji="1" lang="ja-JP" altLang="en-US" sz="1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a:r>
                        <a:rPr kumimoji="1" lang="en-US" altLang="ja-JP" sz="1600">
                          <a:solidFill>
                            <a:srgbClr val="008000"/>
                          </a:solidFill>
                        </a:rPr>
                        <a:t>22</a:t>
                      </a:r>
                      <a:endParaRPr kumimoji="1" lang="ja-JP" altLang="en-US" sz="1800">
                        <a:solidFill>
                          <a:srgbClr val="008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93487853"/>
                  </a:ext>
                </a:extLst>
              </a:tr>
            </a:tbl>
          </a:graphicData>
        </a:graphic>
      </p:graphicFrame>
      <p:sp>
        <p:nvSpPr>
          <p:cNvPr id="73" name="四角形吹き出し 72">
            <a:extLst>
              <a:ext uri="{FF2B5EF4-FFF2-40B4-BE49-F238E27FC236}">
                <a16:creationId xmlns:a16="http://schemas.microsoft.com/office/drawing/2014/main" id="{CE7BF063-7ECA-244A-8AB6-E9488E0FA8EF}"/>
              </a:ext>
            </a:extLst>
          </p:cNvPr>
          <p:cNvSpPr/>
          <p:nvPr/>
        </p:nvSpPr>
        <p:spPr>
          <a:xfrm>
            <a:off x="2576908" y="5023939"/>
            <a:ext cx="1955282" cy="1661966"/>
          </a:xfrm>
          <a:prstGeom prst="wedgeRectCallout">
            <a:avLst>
              <a:gd name="adj1" fmla="val 87946"/>
              <a:gd name="adj2" fmla="val 44608"/>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r>
              <a:rPr lang="en-US" altLang="ja-JP" sz="1400">
                <a:solidFill>
                  <a:schemeClr val="tx1"/>
                </a:solidFill>
              </a:rPr>
              <a:t>List of Citizens</a:t>
            </a:r>
            <a:br>
              <a:rPr lang="en-US" altLang="ja-JP" sz="1400">
                <a:solidFill>
                  <a:schemeClr val="tx1"/>
                </a:solidFill>
              </a:rPr>
            </a:br>
            <a:r>
              <a:rPr lang="en-US" altLang="ja-JP" sz="1400" b="1">
                <a:solidFill>
                  <a:schemeClr val="tx1"/>
                </a:solidFill>
              </a:rPr>
              <a:t>D sports Center </a:t>
            </a:r>
          </a:p>
          <a:p>
            <a:r>
              <a:rPr lang="en-US" altLang="ja-JP" sz="1400">
                <a:solidFill>
                  <a:schemeClr val="tx1"/>
                </a:solidFill>
              </a:rPr>
              <a:t>-----------------------------</a:t>
            </a:r>
          </a:p>
          <a:p>
            <a:r>
              <a:rPr lang="en-US" altLang="ja-JP" sz="1200">
                <a:solidFill>
                  <a:schemeClr val="tx1"/>
                </a:solidFill>
              </a:rPr>
              <a:t>NAME     CHECK-IN   #</a:t>
            </a:r>
          </a:p>
          <a:p>
            <a:r>
              <a:rPr lang="en-US" altLang="ja-JP" sz="1200">
                <a:solidFill>
                  <a:schemeClr val="tx1"/>
                </a:solidFill>
              </a:rPr>
              <a:t>---------------------------------</a:t>
            </a:r>
          </a:p>
          <a:p>
            <a:r>
              <a:rPr lang="en-US" altLang="ja-JP" sz="1200" err="1">
                <a:solidFill>
                  <a:schemeClr val="tx1"/>
                </a:solidFill>
              </a:rPr>
              <a:t>Nakada</a:t>
            </a:r>
            <a:r>
              <a:rPr lang="en-US" altLang="ja-JP" sz="1200">
                <a:solidFill>
                  <a:schemeClr val="tx1"/>
                </a:solidFill>
              </a:rPr>
              <a:t> H.</a:t>
            </a:r>
            <a:r>
              <a:rPr lang="ja-JP" altLang="en-US" sz="1200">
                <a:solidFill>
                  <a:schemeClr val="tx1"/>
                </a:solidFill>
              </a:rPr>
              <a:t>　 </a:t>
            </a:r>
            <a:r>
              <a:rPr lang="en-US" altLang="ja-JP" sz="1200">
                <a:solidFill>
                  <a:schemeClr val="tx1"/>
                </a:solidFill>
              </a:rPr>
              <a:t>12:00      5</a:t>
            </a:r>
          </a:p>
          <a:p>
            <a:r>
              <a:rPr lang="en-US" altLang="ja-JP" sz="1200" err="1">
                <a:solidFill>
                  <a:schemeClr val="tx1"/>
                </a:solidFill>
              </a:rPr>
              <a:t>Murotani</a:t>
            </a:r>
            <a:r>
              <a:rPr lang="en-US" altLang="ja-JP" sz="1200">
                <a:solidFill>
                  <a:schemeClr val="tx1"/>
                </a:solidFill>
              </a:rPr>
              <a:t> T.   12:05      4 </a:t>
            </a:r>
          </a:p>
          <a:p>
            <a:r>
              <a:rPr lang="ja-JP" altLang="en-US" sz="1200">
                <a:solidFill>
                  <a:schemeClr val="tx1"/>
                </a:solidFill>
              </a:rPr>
              <a:t>：</a:t>
            </a:r>
          </a:p>
        </p:txBody>
      </p:sp>
    </p:spTree>
    <p:custDataLst>
      <p:tags r:id="rId1"/>
    </p:custDataLst>
    <p:extLst>
      <p:ext uri="{BB962C8B-B14F-4D97-AF65-F5344CB8AC3E}">
        <p14:creationId xmlns:p14="http://schemas.microsoft.com/office/powerpoint/2010/main" val="73120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wipe(up)">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システムアーキテクチャ</a:t>
            </a:r>
            <a:endParaRPr kumimoji="1" lang="ja-JP" altLang="en-US"/>
          </a:p>
        </p:txBody>
      </p:sp>
      <p:sp>
        <p:nvSpPr>
          <p:cNvPr id="3" name="コンテンツ プレースホルダー 2"/>
          <p:cNvSpPr>
            <a:spLocks noGrp="1"/>
          </p:cNvSpPr>
          <p:nvPr>
            <p:ph idx="1"/>
          </p:nvPr>
        </p:nvSpPr>
        <p:spPr>
          <a:xfrm>
            <a:off x="381000" y="1066800"/>
            <a:ext cx="8382000" cy="814694"/>
          </a:xfrm>
        </p:spPr>
        <p:txBody>
          <a:bodyPr/>
          <a:lstStyle/>
          <a:p>
            <a:r>
              <a:rPr lang="en-US" altLang="ja-JP" dirty="0"/>
              <a:t>Shelter Navi</a:t>
            </a:r>
            <a:r>
              <a:rPr lang="ja-JP" altLang="en-US"/>
              <a:t>はあらゆる</a:t>
            </a:r>
            <a:r>
              <a:rPr lang="en-US" altLang="ja-JP" dirty="0"/>
              <a:t>OS</a:t>
            </a:r>
            <a:r>
              <a:rPr lang="ja-JP" altLang="en-US"/>
              <a:t>で使える</a:t>
            </a:r>
            <a:r>
              <a:rPr lang="en-US" altLang="ja-JP" dirty="0"/>
              <a:t>Web</a:t>
            </a:r>
            <a:r>
              <a:rPr lang="ja-JP" altLang="en-US"/>
              <a:t>アプリケーション</a:t>
            </a:r>
            <a:endParaRPr kumimoji="1" lang="en-US" altLang="ja-JP" dirty="0"/>
          </a:p>
          <a:p>
            <a:pPr lvl="1"/>
            <a:r>
              <a:rPr lang="ja-JP" altLang="en-US"/>
              <a:t>サーバーサイド</a:t>
            </a:r>
            <a:r>
              <a:rPr lang="en-US" altLang="ja-JP" dirty="0"/>
              <a:t>: REST-API</a:t>
            </a:r>
            <a:r>
              <a:rPr lang="ja-JP" altLang="en-US"/>
              <a:t>を用いたレイヤードアーキテクチャ</a:t>
            </a:r>
            <a:endParaRPr lang="en-US" altLang="ja-JP" dirty="0"/>
          </a:p>
          <a:p>
            <a:pPr lvl="2"/>
            <a:r>
              <a:rPr lang="ja-JP" altLang="en-US"/>
              <a:t>実装言語は</a:t>
            </a:r>
            <a:r>
              <a:rPr lang="en-US" altLang="ja-JP" dirty="0"/>
              <a:t>Java, Spring Boot</a:t>
            </a:r>
            <a:r>
              <a:rPr lang="ja-JP" altLang="en-US"/>
              <a:t>アプリケーションフレームワークを用いる</a:t>
            </a:r>
            <a:endParaRPr lang="en-US" altLang="ja-JP" dirty="0"/>
          </a:p>
          <a:p>
            <a:pPr lvl="2"/>
            <a:r>
              <a:rPr lang="ja-JP" altLang="en-US"/>
              <a:t>地図サービスは</a:t>
            </a:r>
            <a:r>
              <a:rPr lang="en-US" altLang="ja-JP" dirty="0"/>
              <a:t>Google Maps</a:t>
            </a:r>
            <a:r>
              <a:rPr lang="ja-JP" altLang="en-US"/>
              <a:t>を用いる</a:t>
            </a:r>
            <a:r>
              <a:rPr lang="en-US" altLang="ja-JP" dirty="0"/>
              <a:t> </a:t>
            </a:r>
          </a:p>
          <a:p>
            <a:pPr lvl="1"/>
            <a:r>
              <a:rPr lang="ja-JP" altLang="en-US"/>
              <a:t>クライアントサイド</a:t>
            </a:r>
            <a:r>
              <a:rPr kumimoji="1" lang="en-US" altLang="ja-JP" dirty="0"/>
              <a:t>: </a:t>
            </a:r>
            <a:r>
              <a:rPr lang="en-US" altLang="ja-JP" dirty="0"/>
              <a:t>HTML/JS </a:t>
            </a:r>
          </a:p>
          <a:p>
            <a:pPr lvl="2"/>
            <a:r>
              <a:rPr lang="en-US" altLang="ja-JP" dirty="0"/>
              <a:t>Bootstrap</a:t>
            </a:r>
            <a:r>
              <a:rPr lang="ja-JP" altLang="en-US"/>
              <a:t>を利用したレスポンシブルデザイン</a:t>
            </a:r>
            <a:endParaRPr kumimoji="1" lang="en-US" altLang="ja-JP" dirty="0"/>
          </a:p>
        </p:txBody>
      </p:sp>
      <p:sp>
        <p:nvSpPr>
          <p:cNvPr id="4" name="スライド番号プレースホルダー 3"/>
          <p:cNvSpPr>
            <a:spLocks noGrp="1"/>
          </p:cNvSpPr>
          <p:nvPr>
            <p:ph type="sldNum" sz="quarter" idx="11"/>
          </p:nvPr>
        </p:nvSpPr>
        <p:spPr/>
        <p:txBody>
          <a:bodyPr/>
          <a:lstStyle/>
          <a:p>
            <a:fld id="{540B1702-1328-441D-B737-C2B94A2E6AF5}" type="slidenum">
              <a:rPr lang="en-US" altLang="ja-JP" smtClean="0"/>
              <a:pPr/>
              <a:t>7</a:t>
            </a:fld>
            <a:endParaRPr lang="en-US" altLang="ja-JP"/>
          </a:p>
        </p:txBody>
      </p:sp>
      <p:pic>
        <p:nvPicPr>
          <p:cNvPr id="6" name="図 5">
            <a:extLst>
              <a:ext uri="{FF2B5EF4-FFF2-40B4-BE49-F238E27FC236}">
                <a16:creationId xmlns:a16="http://schemas.microsoft.com/office/drawing/2014/main" id="{5CE5E787-7B47-7F40-A10F-97652D25AE2A}"/>
              </a:ext>
            </a:extLst>
          </p:cNvPr>
          <p:cNvPicPr>
            <a:picLocks noChangeAspect="1"/>
          </p:cNvPicPr>
          <p:nvPr/>
        </p:nvPicPr>
        <p:blipFill>
          <a:blip r:embed="rId3"/>
          <a:stretch>
            <a:fillRect/>
          </a:stretch>
        </p:blipFill>
        <p:spPr>
          <a:xfrm>
            <a:off x="1470645" y="4810067"/>
            <a:ext cx="546489" cy="624560"/>
          </a:xfrm>
          <a:prstGeom prst="rect">
            <a:avLst/>
          </a:prstGeom>
        </p:spPr>
      </p:pic>
      <p:pic>
        <p:nvPicPr>
          <p:cNvPr id="7" name="図 6">
            <a:extLst>
              <a:ext uri="{FF2B5EF4-FFF2-40B4-BE49-F238E27FC236}">
                <a16:creationId xmlns:a16="http://schemas.microsoft.com/office/drawing/2014/main" id="{BB5C9458-3CF1-1E44-B771-11DB70E5665C}"/>
              </a:ext>
            </a:extLst>
          </p:cNvPr>
          <p:cNvPicPr>
            <a:picLocks noChangeAspect="1"/>
          </p:cNvPicPr>
          <p:nvPr/>
        </p:nvPicPr>
        <p:blipFill rotWithShape="1">
          <a:blip r:embed="rId4"/>
          <a:srcRect l="-1891" t="-9180" r="1891" b="40320"/>
          <a:stretch/>
        </p:blipFill>
        <p:spPr>
          <a:xfrm flipH="1">
            <a:off x="676086" y="3674392"/>
            <a:ext cx="967168" cy="830843"/>
          </a:xfrm>
          <a:prstGeom prst="rect">
            <a:avLst/>
          </a:prstGeom>
        </p:spPr>
      </p:pic>
      <p:pic>
        <p:nvPicPr>
          <p:cNvPr id="8" name="図 7">
            <a:extLst>
              <a:ext uri="{FF2B5EF4-FFF2-40B4-BE49-F238E27FC236}">
                <a16:creationId xmlns:a16="http://schemas.microsoft.com/office/drawing/2014/main" id="{DCDFA1F9-2423-E64B-A6E8-664E300D86A9}"/>
              </a:ext>
            </a:extLst>
          </p:cNvPr>
          <p:cNvPicPr>
            <a:picLocks noChangeAspect="1"/>
          </p:cNvPicPr>
          <p:nvPr/>
        </p:nvPicPr>
        <p:blipFill rotWithShape="1">
          <a:blip r:embed="rId5"/>
          <a:srcRect b="34482"/>
          <a:stretch/>
        </p:blipFill>
        <p:spPr>
          <a:xfrm flipH="1">
            <a:off x="155755" y="4230885"/>
            <a:ext cx="815438" cy="731861"/>
          </a:xfrm>
          <a:prstGeom prst="rect">
            <a:avLst/>
          </a:prstGeom>
        </p:spPr>
      </p:pic>
      <p:pic>
        <p:nvPicPr>
          <p:cNvPr id="9" name="図 8">
            <a:extLst>
              <a:ext uri="{FF2B5EF4-FFF2-40B4-BE49-F238E27FC236}">
                <a16:creationId xmlns:a16="http://schemas.microsoft.com/office/drawing/2014/main" id="{DEF1920E-D11C-8340-9CF3-00C77BDD94C5}"/>
              </a:ext>
            </a:extLst>
          </p:cNvPr>
          <p:cNvPicPr>
            <a:picLocks noChangeAspect="1"/>
          </p:cNvPicPr>
          <p:nvPr/>
        </p:nvPicPr>
        <p:blipFill>
          <a:blip r:embed="rId6"/>
          <a:stretch>
            <a:fillRect/>
          </a:stretch>
        </p:blipFill>
        <p:spPr>
          <a:xfrm>
            <a:off x="1300239" y="3988865"/>
            <a:ext cx="496928" cy="496928"/>
          </a:xfrm>
          <a:prstGeom prst="rect">
            <a:avLst/>
          </a:prstGeom>
        </p:spPr>
      </p:pic>
      <p:pic>
        <p:nvPicPr>
          <p:cNvPr id="10" name="図 9">
            <a:extLst>
              <a:ext uri="{FF2B5EF4-FFF2-40B4-BE49-F238E27FC236}">
                <a16:creationId xmlns:a16="http://schemas.microsoft.com/office/drawing/2014/main" id="{C3686F5C-9AB2-DA40-A0D2-7F8F187A0A89}"/>
              </a:ext>
            </a:extLst>
          </p:cNvPr>
          <p:cNvPicPr>
            <a:picLocks noChangeAspect="1"/>
          </p:cNvPicPr>
          <p:nvPr/>
        </p:nvPicPr>
        <p:blipFill>
          <a:blip r:embed="rId7"/>
          <a:stretch>
            <a:fillRect/>
          </a:stretch>
        </p:blipFill>
        <p:spPr>
          <a:xfrm flipH="1">
            <a:off x="1132467" y="4783000"/>
            <a:ext cx="480073" cy="508013"/>
          </a:xfrm>
          <a:prstGeom prst="rect">
            <a:avLst/>
          </a:prstGeom>
        </p:spPr>
      </p:pic>
      <p:pic>
        <p:nvPicPr>
          <p:cNvPr id="11" name="図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37728" y="4040166"/>
            <a:ext cx="698895" cy="698895"/>
          </a:xfrm>
          <a:prstGeom prst="rect">
            <a:avLst/>
          </a:prstGeom>
        </p:spPr>
      </p:pic>
      <p:pic>
        <p:nvPicPr>
          <p:cNvPr id="1026" name="Picture 2" descr="https://1.bp.blogspot.com/-korV00hkoBQ/UnXnURDGAhI/AAAAAAAAaM4/-meAoF-m8Lo/s800/kaden_table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6964" y="4571311"/>
            <a:ext cx="563301" cy="523730"/>
          </a:xfrm>
          <a:prstGeom prst="rect">
            <a:avLst/>
          </a:prstGeom>
          <a:noFill/>
          <a:extLst>
            <a:ext uri="{909E8E84-426E-40DD-AFC4-6F175D3DCCD1}">
              <a14:hiddenFill xmlns:a14="http://schemas.microsoft.com/office/drawing/2010/main">
                <a:solidFill>
                  <a:srgbClr val="FFFFFF"/>
                </a:solidFill>
              </a14:hiddenFill>
            </a:ext>
          </a:extLst>
        </p:spPr>
      </p:pic>
      <p:pic>
        <p:nvPicPr>
          <p:cNvPr id="13" name="図 12">
            <a:extLst>
              <a:ext uri="{FF2B5EF4-FFF2-40B4-BE49-F238E27FC236}">
                <a16:creationId xmlns:a16="http://schemas.microsoft.com/office/drawing/2014/main" id="{26F64923-7E1B-324C-B390-DF397E7EDD70}"/>
              </a:ext>
            </a:extLst>
          </p:cNvPr>
          <p:cNvPicPr>
            <a:picLocks noChangeAspect="1"/>
          </p:cNvPicPr>
          <p:nvPr/>
        </p:nvPicPr>
        <p:blipFill>
          <a:blip r:embed="rId10"/>
          <a:stretch>
            <a:fillRect/>
          </a:stretch>
        </p:blipFill>
        <p:spPr>
          <a:xfrm flipH="1">
            <a:off x="418188" y="5491022"/>
            <a:ext cx="1064154" cy="883248"/>
          </a:xfrm>
          <a:prstGeom prst="rect">
            <a:avLst/>
          </a:prstGeom>
        </p:spPr>
      </p:pic>
      <p:pic>
        <p:nvPicPr>
          <p:cNvPr id="19" name="図 18">
            <a:extLst>
              <a:ext uri="{FF2B5EF4-FFF2-40B4-BE49-F238E27FC236}">
                <a16:creationId xmlns:a16="http://schemas.microsoft.com/office/drawing/2014/main" id="{D12ACE35-7C6C-1A40-B5ED-670B5EE0B813}"/>
              </a:ext>
            </a:extLst>
          </p:cNvPr>
          <p:cNvPicPr>
            <a:picLocks noChangeAspect="1"/>
          </p:cNvPicPr>
          <p:nvPr/>
        </p:nvPicPr>
        <p:blipFill rotWithShape="1">
          <a:blip r:embed="rId11">
            <a:clrChange>
              <a:clrFrom>
                <a:srgbClr val="FDFDFD"/>
              </a:clrFrom>
              <a:clrTo>
                <a:srgbClr val="FDFDFD">
                  <a:alpha val="0"/>
                </a:srgbClr>
              </a:clrTo>
            </a:clrChange>
          </a:blip>
          <a:srcRect l="34106" t="5242" r="33201" b="22805"/>
          <a:stretch/>
        </p:blipFill>
        <p:spPr>
          <a:xfrm>
            <a:off x="7774986" y="5882647"/>
            <a:ext cx="330489" cy="431577"/>
          </a:xfrm>
          <a:prstGeom prst="rect">
            <a:avLst/>
          </a:prstGeom>
          <a:ln>
            <a:noFill/>
          </a:ln>
        </p:spPr>
      </p:pic>
      <p:pic>
        <p:nvPicPr>
          <p:cNvPr id="22" name="Picture 6" descr="MySQL logo PNG images "/>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829470" y="5233180"/>
            <a:ext cx="723464" cy="40279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Kotlin x IntelliJ で Spring Boot を動かす - dskst's diary"/>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8303" y="4271731"/>
            <a:ext cx="1145432" cy="548241"/>
          </a:xfrm>
          <a:prstGeom prst="rect">
            <a:avLst/>
          </a:prstGeom>
          <a:noFill/>
          <a:extLst>
            <a:ext uri="{909E8E84-426E-40DD-AFC4-6F175D3DCCD1}">
              <a14:hiddenFill xmlns:a14="http://schemas.microsoft.com/office/drawing/2010/main">
                <a:solidFill>
                  <a:srgbClr val="FFFFFF"/>
                </a:solidFill>
              </a14:hiddenFill>
            </a:ext>
          </a:extLst>
        </p:spPr>
      </p:pic>
      <p:pic>
        <p:nvPicPr>
          <p:cNvPr id="24" name="図 23"/>
          <p:cNvPicPr>
            <a:picLocks noChangeAspect="1"/>
          </p:cNvPicPr>
          <p:nvPr/>
        </p:nvPicPr>
        <p:blipFill>
          <a:blip r:embed="rId14">
            <a:clrChange>
              <a:clrFrom>
                <a:srgbClr val="FFFFFF"/>
              </a:clrFrom>
              <a:clrTo>
                <a:srgbClr val="FFFFFF">
                  <a:alpha val="0"/>
                </a:srgbClr>
              </a:clrTo>
            </a:clrChange>
          </a:blip>
          <a:stretch>
            <a:fillRect/>
          </a:stretch>
        </p:blipFill>
        <p:spPr>
          <a:xfrm>
            <a:off x="7813655" y="3889833"/>
            <a:ext cx="964448" cy="351425"/>
          </a:xfrm>
          <a:prstGeom prst="rect">
            <a:avLst/>
          </a:prstGeom>
        </p:spPr>
      </p:pic>
      <p:pic>
        <p:nvPicPr>
          <p:cNvPr id="25" name="Picture 34" descr="f:id:akurukurukuru:20180822131208j:image"/>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70425" y="4754085"/>
            <a:ext cx="998667" cy="501360"/>
          </a:xfrm>
          <a:prstGeom prst="rect">
            <a:avLst/>
          </a:prstGeom>
          <a:noFill/>
          <a:extLst>
            <a:ext uri="{909E8E84-426E-40DD-AFC4-6F175D3DCCD1}">
              <a14:hiddenFill xmlns:a14="http://schemas.microsoft.com/office/drawing/2010/main">
                <a:solidFill>
                  <a:srgbClr val="FFFFFF"/>
                </a:solidFill>
              </a14:hiddenFill>
            </a:ext>
          </a:extLst>
        </p:spPr>
      </p:pic>
      <p:sp>
        <p:nvSpPr>
          <p:cNvPr id="12" name="正方形/長方形 11"/>
          <p:cNvSpPr/>
          <p:nvPr/>
        </p:nvSpPr>
        <p:spPr>
          <a:xfrm>
            <a:off x="5401383" y="3702885"/>
            <a:ext cx="3637753" cy="2784812"/>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0" name="グループ化 29"/>
          <p:cNvGrpSpPr/>
          <p:nvPr/>
        </p:nvGrpSpPr>
        <p:grpSpPr>
          <a:xfrm>
            <a:off x="5507652" y="3807042"/>
            <a:ext cx="2208940" cy="2559039"/>
            <a:chOff x="5030060" y="3844689"/>
            <a:chExt cx="2516992" cy="2559039"/>
          </a:xfrm>
        </p:grpSpPr>
        <p:sp>
          <p:nvSpPr>
            <p:cNvPr id="14" name="角丸四角形 13">
              <a:extLst>
                <a:ext uri="{FF2B5EF4-FFF2-40B4-BE49-F238E27FC236}">
                  <a16:creationId xmlns:a16="http://schemas.microsoft.com/office/drawing/2014/main" id="{AEFB20F6-9D28-8F41-94E8-19AFC84C5B2D}"/>
                </a:ext>
              </a:extLst>
            </p:cNvPr>
            <p:cNvSpPr/>
            <p:nvPr/>
          </p:nvSpPr>
          <p:spPr>
            <a:xfrm>
              <a:off x="5030060" y="3844689"/>
              <a:ext cx="1228225" cy="4135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a:solidFill>
                    <a:schemeClr val="accent4"/>
                  </a:solidFill>
                </a:rPr>
                <a:t>Citizen</a:t>
              </a:r>
              <a:br>
                <a:rPr lang="en-US" altLang="ja-JP" sz="1400">
                  <a:solidFill>
                    <a:schemeClr val="accent4"/>
                  </a:solidFill>
                </a:rPr>
              </a:br>
              <a:r>
                <a:rPr lang="en-US" altLang="ja-JP" sz="1400">
                  <a:solidFill>
                    <a:schemeClr val="accent4"/>
                  </a:solidFill>
                </a:rPr>
                <a:t>Web-API</a:t>
              </a:r>
              <a:endParaRPr kumimoji="1" lang="ja-JP" altLang="en-US" sz="1400">
                <a:solidFill>
                  <a:schemeClr val="accent4"/>
                </a:solidFill>
              </a:endParaRPr>
            </a:p>
          </p:txBody>
        </p:sp>
        <p:sp>
          <p:nvSpPr>
            <p:cNvPr id="16" name="フローチャート: 代替処理 15">
              <a:extLst>
                <a:ext uri="{FF2B5EF4-FFF2-40B4-BE49-F238E27FC236}">
                  <a16:creationId xmlns:a16="http://schemas.microsoft.com/office/drawing/2014/main" id="{610F43CF-D536-914C-A6B4-B1F305766CA4}"/>
                </a:ext>
              </a:extLst>
            </p:cNvPr>
            <p:cNvSpPr/>
            <p:nvPr/>
          </p:nvSpPr>
          <p:spPr>
            <a:xfrm>
              <a:off x="5030061" y="4833415"/>
              <a:ext cx="2473038" cy="441497"/>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Business Logic</a:t>
              </a:r>
              <a:endParaRPr kumimoji="1" lang="ja-JP" altLang="en-US" sz="1600">
                <a:solidFill>
                  <a:schemeClr val="tx1"/>
                </a:solidFill>
              </a:endParaRPr>
            </a:p>
          </p:txBody>
        </p:sp>
        <p:sp>
          <p:nvSpPr>
            <p:cNvPr id="20" name="円柱 19">
              <a:extLst>
                <a:ext uri="{FF2B5EF4-FFF2-40B4-BE49-F238E27FC236}">
                  <a16:creationId xmlns:a16="http://schemas.microsoft.com/office/drawing/2014/main" id="{C8D710AB-0592-1B43-A5DD-AB35D27B1C69}"/>
                </a:ext>
              </a:extLst>
            </p:cNvPr>
            <p:cNvSpPr/>
            <p:nvPr/>
          </p:nvSpPr>
          <p:spPr>
            <a:xfrm>
              <a:off x="5063524" y="5363450"/>
              <a:ext cx="2439575" cy="508624"/>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Data Base</a:t>
              </a:r>
              <a:endParaRPr kumimoji="1" lang="ja-JP" altLang="en-US" sz="1600">
                <a:solidFill>
                  <a:schemeClr val="tx1"/>
                </a:solidFill>
              </a:endParaRPr>
            </a:p>
          </p:txBody>
        </p:sp>
        <p:sp>
          <p:nvSpPr>
            <p:cNvPr id="26" name="フローチャート: 代替処理 25">
              <a:extLst>
                <a:ext uri="{FF2B5EF4-FFF2-40B4-BE49-F238E27FC236}">
                  <a16:creationId xmlns:a16="http://schemas.microsoft.com/office/drawing/2014/main" id="{610F43CF-D536-914C-A6B4-B1F305766CA4}"/>
                </a:ext>
              </a:extLst>
            </p:cNvPr>
            <p:cNvSpPr/>
            <p:nvPr/>
          </p:nvSpPr>
          <p:spPr>
            <a:xfrm>
              <a:off x="5030061" y="4336220"/>
              <a:ext cx="2473038" cy="426176"/>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REST Controller</a:t>
              </a:r>
              <a:endParaRPr kumimoji="1" lang="ja-JP" altLang="en-US" sz="1600">
                <a:solidFill>
                  <a:schemeClr val="tx1"/>
                </a:solidFill>
              </a:endParaRPr>
            </a:p>
          </p:txBody>
        </p:sp>
        <p:sp>
          <p:nvSpPr>
            <p:cNvPr id="27" name="角丸四角形 26">
              <a:extLst>
                <a:ext uri="{FF2B5EF4-FFF2-40B4-BE49-F238E27FC236}">
                  <a16:creationId xmlns:a16="http://schemas.microsoft.com/office/drawing/2014/main" id="{AEFB20F6-9D28-8F41-94E8-19AFC84C5B2D}"/>
                </a:ext>
              </a:extLst>
            </p:cNvPr>
            <p:cNvSpPr/>
            <p:nvPr/>
          </p:nvSpPr>
          <p:spPr>
            <a:xfrm>
              <a:off x="6306385" y="3857615"/>
              <a:ext cx="1228224" cy="4135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200" dirty="0">
                  <a:solidFill>
                    <a:schemeClr val="accent4"/>
                  </a:solidFill>
                </a:rPr>
                <a:t>Government </a:t>
              </a:r>
              <a:br>
                <a:rPr lang="en-US" altLang="ja-JP" sz="1200" dirty="0">
                  <a:solidFill>
                    <a:schemeClr val="accent4"/>
                  </a:solidFill>
                </a:rPr>
              </a:br>
              <a:r>
                <a:rPr lang="en-US" altLang="ja-JP" sz="1400" dirty="0">
                  <a:solidFill>
                    <a:schemeClr val="accent4"/>
                  </a:solidFill>
                </a:rPr>
                <a:t>Web-API</a:t>
              </a:r>
              <a:endParaRPr kumimoji="1" lang="ja-JP" altLang="en-US" sz="1400">
                <a:solidFill>
                  <a:schemeClr val="accent4"/>
                </a:solidFill>
              </a:endParaRPr>
            </a:p>
          </p:txBody>
        </p:sp>
        <p:sp>
          <p:nvSpPr>
            <p:cNvPr id="29" name="フローチャート: 代替処理 28">
              <a:extLst>
                <a:ext uri="{FF2B5EF4-FFF2-40B4-BE49-F238E27FC236}">
                  <a16:creationId xmlns:a16="http://schemas.microsoft.com/office/drawing/2014/main" id="{610F43CF-D536-914C-A6B4-B1F305766CA4}"/>
                </a:ext>
              </a:extLst>
            </p:cNvPr>
            <p:cNvSpPr/>
            <p:nvPr/>
          </p:nvSpPr>
          <p:spPr>
            <a:xfrm>
              <a:off x="5065719" y="5962231"/>
              <a:ext cx="2481333" cy="441497"/>
            </a:xfrm>
            <a:prstGeom prst="flowChartAlternateProcess">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tx1"/>
                  </a:solidFill>
                </a:rPr>
                <a:t>Map Service</a:t>
              </a:r>
              <a:endParaRPr kumimoji="1" lang="ja-JP" altLang="en-US" sz="1600">
                <a:solidFill>
                  <a:schemeClr val="tx1"/>
                </a:solidFill>
              </a:endParaRPr>
            </a:p>
          </p:txBody>
        </p:sp>
      </p:grpSp>
      <p:sp>
        <p:nvSpPr>
          <p:cNvPr id="28" name="テキスト ボックス 27"/>
          <p:cNvSpPr txBox="1"/>
          <p:nvPr/>
        </p:nvSpPr>
        <p:spPr>
          <a:xfrm>
            <a:off x="7988943" y="5922879"/>
            <a:ext cx="1023037" cy="430887"/>
          </a:xfrm>
          <a:prstGeom prst="rect">
            <a:avLst/>
          </a:prstGeom>
          <a:noFill/>
        </p:spPr>
        <p:txBody>
          <a:bodyPr wrap="none" rtlCol="0">
            <a:spAutoFit/>
          </a:bodyPr>
          <a:lstStyle/>
          <a:p>
            <a:pPr algn="ctr"/>
            <a:r>
              <a:rPr kumimoji="1" lang="en-US" altLang="ja-JP" sz="1100">
                <a:latin typeface="+mj-lt"/>
              </a:rPr>
              <a:t>Google Maps</a:t>
            </a:r>
            <a:br>
              <a:rPr kumimoji="1" lang="en-US" altLang="ja-JP" sz="1100">
                <a:latin typeface="+mj-lt"/>
              </a:rPr>
            </a:br>
            <a:r>
              <a:rPr kumimoji="1" lang="en-US" altLang="ja-JP" sz="1100">
                <a:latin typeface="+mj-lt"/>
              </a:rPr>
              <a:t>Platform</a:t>
            </a:r>
            <a:endParaRPr kumimoji="1" lang="ja-JP" altLang="en-US" sz="1100">
              <a:latin typeface="+mj-lt"/>
            </a:endParaRPr>
          </a:p>
        </p:txBody>
      </p:sp>
      <p:sp>
        <p:nvSpPr>
          <p:cNvPr id="32" name="テキスト ボックス 31"/>
          <p:cNvSpPr txBox="1"/>
          <p:nvPr/>
        </p:nvSpPr>
        <p:spPr>
          <a:xfrm>
            <a:off x="5393732" y="3291399"/>
            <a:ext cx="2293317" cy="400110"/>
          </a:xfrm>
          <a:prstGeom prst="rect">
            <a:avLst/>
          </a:prstGeom>
          <a:noFill/>
        </p:spPr>
        <p:txBody>
          <a:bodyPr wrap="square" rtlCol="0">
            <a:spAutoFit/>
          </a:bodyPr>
          <a:lstStyle/>
          <a:p>
            <a:r>
              <a:rPr lang="ja-JP" altLang="en-US" sz="2000">
                <a:solidFill>
                  <a:srgbClr val="A65E09"/>
                </a:solidFill>
                <a:latin typeface="+mj-lt"/>
              </a:rPr>
              <a:t>サーバーサイド</a:t>
            </a:r>
            <a:endParaRPr kumimoji="1" lang="ja-JP" altLang="en-US" sz="2000">
              <a:solidFill>
                <a:srgbClr val="A65E09"/>
              </a:solidFill>
              <a:latin typeface="+mj-lt"/>
            </a:endParaRPr>
          </a:p>
        </p:txBody>
      </p:sp>
      <p:grpSp>
        <p:nvGrpSpPr>
          <p:cNvPr id="33" name="グループ化 32"/>
          <p:cNvGrpSpPr/>
          <p:nvPr/>
        </p:nvGrpSpPr>
        <p:grpSpPr>
          <a:xfrm>
            <a:off x="3163171" y="4581128"/>
            <a:ext cx="1419225" cy="1155849"/>
            <a:chOff x="3549650" y="2049949"/>
            <a:chExt cx="1419225" cy="1079500"/>
          </a:xfrm>
        </p:grpSpPr>
        <p:sp>
          <p:nvSpPr>
            <p:cNvPr id="34" name="雲 33"/>
            <p:cNvSpPr/>
            <p:nvPr/>
          </p:nvSpPr>
          <p:spPr>
            <a:xfrm>
              <a:off x="3549650" y="2049949"/>
              <a:ext cx="1419225" cy="1079500"/>
            </a:xfrm>
            <a:prstGeom prst="cloud">
              <a:avLst/>
            </a:prstGeom>
            <a:noFill/>
            <a:ln w="28575">
              <a:solidFill>
                <a:srgbClr val="0061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3920707" y="2439270"/>
              <a:ext cx="872632" cy="276999"/>
            </a:xfrm>
            <a:prstGeom prst="rect">
              <a:avLst/>
            </a:prstGeom>
            <a:noFill/>
          </p:spPr>
          <p:txBody>
            <a:bodyPr wrap="square" rtlCol="0">
              <a:spAutoFit/>
            </a:bodyPr>
            <a:lstStyle/>
            <a:p>
              <a:r>
                <a:rPr lang="en-US" altLang="ja-JP" sz="1200" dirty="0">
                  <a:latin typeface="+mj-lt"/>
                </a:rPr>
                <a:t>Internet</a:t>
              </a:r>
              <a:endParaRPr kumimoji="1" lang="ja-JP" altLang="en-US" sz="1200">
                <a:latin typeface="+mj-lt"/>
              </a:endParaRPr>
            </a:p>
          </p:txBody>
        </p:sp>
      </p:grpSp>
      <p:grpSp>
        <p:nvGrpSpPr>
          <p:cNvPr id="40" name="グループ化 39"/>
          <p:cNvGrpSpPr/>
          <p:nvPr/>
        </p:nvGrpSpPr>
        <p:grpSpPr>
          <a:xfrm>
            <a:off x="2624529" y="4929902"/>
            <a:ext cx="469548" cy="508013"/>
            <a:chOff x="2377593" y="4653136"/>
            <a:chExt cx="818987" cy="508013"/>
          </a:xfrm>
        </p:grpSpPr>
        <p:cxnSp>
          <p:nvCxnSpPr>
            <p:cNvPr id="41" name="直線矢印コネクタ 40">
              <a:extLst>
                <a:ext uri="{FF2B5EF4-FFF2-40B4-BE49-F238E27FC236}">
                  <a16:creationId xmlns:a16="http://schemas.microsoft.com/office/drawing/2014/main" id="{72E1D1B3-9B63-E844-B78B-3D0DCCD1967E}"/>
                </a:ext>
              </a:extLst>
            </p:cNvPr>
            <p:cNvCxnSpPr>
              <a:cxnSpLocks/>
            </p:cNvCxnSpPr>
            <p:nvPr/>
          </p:nvCxnSpPr>
          <p:spPr>
            <a:xfrm flipH="1">
              <a:off x="2377593" y="5161149"/>
              <a:ext cx="757497"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6943F637-7067-FB40-85CC-45ECA703EE73}"/>
                </a:ext>
              </a:extLst>
            </p:cNvPr>
            <p:cNvCxnSpPr>
              <a:cxnSpLocks/>
            </p:cNvCxnSpPr>
            <p:nvPr/>
          </p:nvCxnSpPr>
          <p:spPr>
            <a:xfrm>
              <a:off x="2409539" y="4653136"/>
              <a:ext cx="78704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47" name="テキスト ボックス 46"/>
          <p:cNvSpPr txBox="1"/>
          <p:nvPr/>
        </p:nvSpPr>
        <p:spPr>
          <a:xfrm>
            <a:off x="0" y="3280776"/>
            <a:ext cx="2492990" cy="400110"/>
          </a:xfrm>
          <a:prstGeom prst="rect">
            <a:avLst/>
          </a:prstGeom>
          <a:noFill/>
        </p:spPr>
        <p:txBody>
          <a:bodyPr wrap="none" rtlCol="0">
            <a:spAutoFit/>
          </a:bodyPr>
          <a:lstStyle/>
          <a:p>
            <a:pPr algn="ctr"/>
            <a:r>
              <a:rPr lang="ja-JP" altLang="en-US" sz="2000">
                <a:solidFill>
                  <a:srgbClr val="A65E09"/>
                </a:solidFill>
                <a:latin typeface="+mj-lt"/>
              </a:rPr>
              <a:t>クライアントサイド</a:t>
            </a:r>
            <a:endParaRPr kumimoji="1" lang="ja-JP" altLang="en-US" sz="2000">
              <a:solidFill>
                <a:srgbClr val="A65E09"/>
              </a:solidFill>
              <a:latin typeface="+mj-lt"/>
            </a:endParaRPr>
          </a:p>
        </p:txBody>
      </p:sp>
      <p:pic>
        <p:nvPicPr>
          <p:cNvPr id="48" name="図 47">
            <a:extLst>
              <a:ext uri="{FF2B5EF4-FFF2-40B4-BE49-F238E27FC236}">
                <a16:creationId xmlns:a16="http://schemas.microsoft.com/office/drawing/2014/main" id="{CD6B3275-0201-624C-BD17-4C34434A3F8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682776" y="3658797"/>
            <a:ext cx="682558" cy="760422"/>
          </a:xfrm>
          <a:prstGeom prst="rect">
            <a:avLst/>
          </a:prstGeom>
        </p:spPr>
      </p:pic>
      <p:pic>
        <p:nvPicPr>
          <p:cNvPr id="49" name="図 48">
            <a:extLst>
              <a:ext uri="{FF2B5EF4-FFF2-40B4-BE49-F238E27FC236}">
                <a16:creationId xmlns:a16="http://schemas.microsoft.com/office/drawing/2014/main" id="{1F659714-15BE-2744-8109-4B5A5F602838}"/>
              </a:ext>
            </a:extLst>
          </p:cNvPr>
          <p:cNvPicPr>
            <a:picLocks noChangeAspect="1"/>
          </p:cNvPicPr>
          <p:nvPr/>
        </p:nvPicPr>
        <p:blipFill>
          <a:blip r:embed="rId17"/>
          <a:stretch>
            <a:fillRect/>
          </a:stretch>
        </p:blipFill>
        <p:spPr>
          <a:xfrm>
            <a:off x="4729633" y="3647480"/>
            <a:ext cx="650644" cy="769994"/>
          </a:xfrm>
          <a:prstGeom prst="rect">
            <a:avLst/>
          </a:prstGeom>
        </p:spPr>
      </p:pic>
      <p:sp>
        <p:nvSpPr>
          <p:cNvPr id="50" name="テキスト ボックス 49"/>
          <p:cNvSpPr txBox="1"/>
          <p:nvPr/>
        </p:nvSpPr>
        <p:spPr>
          <a:xfrm>
            <a:off x="128137" y="5167672"/>
            <a:ext cx="729687" cy="276999"/>
          </a:xfrm>
          <a:prstGeom prst="rect">
            <a:avLst/>
          </a:prstGeom>
          <a:noFill/>
        </p:spPr>
        <p:txBody>
          <a:bodyPr wrap="none" rtlCol="0">
            <a:spAutoFit/>
          </a:bodyPr>
          <a:lstStyle/>
          <a:p>
            <a:pPr algn="ctr"/>
            <a:r>
              <a:rPr kumimoji="1" lang="en-US" altLang="ja-JP" sz="1200" dirty="0">
                <a:latin typeface="+mj-lt"/>
              </a:rPr>
              <a:t>Citizens</a:t>
            </a:r>
            <a:endParaRPr kumimoji="1" lang="ja-JP" altLang="en-US" sz="1200">
              <a:latin typeface="+mj-lt"/>
            </a:endParaRPr>
          </a:p>
        </p:txBody>
      </p:sp>
      <p:sp>
        <p:nvSpPr>
          <p:cNvPr id="51" name="テキスト ボックス 50"/>
          <p:cNvSpPr txBox="1"/>
          <p:nvPr/>
        </p:nvSpPr>
        <p:spPr>
          <a:xfrm>
            <a:off x="118582" y="6347798"/>
            <a:ext cx="1029448" cy="276999"/>
          </a:xfrm>
          <a:prstGeom prst="rect">
            <a:avLst/>
          </a:prstGeom>
          <a:noFill/>
        </p:spPr>
        <p:txBody>
          <a:bodyPr wrap="none" rtlCol="0">
            <a:spAutoFit/>
          </a:bodyPr>
          <a:lstStyle/>
          <a:p>
            <a:pPr algn="ctr"/>
            <a:r>
              <a:rPr lang="en-US" altLang="ja-JP" sz="1200" dirty="0">
                <a:latin typeface="+mj-lt"/>
              </a:rPr>
              <a:t>Government</a:t>
            </a:r>
            <a:endParaRPr kumimoji="1" lang="ja-JP" altLang="en-US" sz="1200">
              <a:latin typeface="+mj-lt"/>
            </a:endParaRPr>
          </a:p>
        </p:txBody>
      </p:sp>
      <p:pic>
        <p:nvPicPr>
          <p:cNvPr id="52" name="図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69921" y="5697926"/>
            <a:ext cx="698895" cy="698895"/>
          </a:xfrm>
          <a:prstGeom prst="rect">
            <a:avLst/>
          </a:prstGeom>
        </p:spPr>
      </p:pic>
      <p:sp>
        <p:nvSpPr>
          <p:cNvPr id="53" name="正方形/長方形 52"/>
          <p:cNvSpPr/>
          <p:nvPr/>
        </p:nvSpPr>
        <p:spPr>
          <a:xfrm>
            <a:off x="142332" y="3719677"/>
            <a:ext cx="2413444" cy="1714950"/>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139809" y="5501525"/>
            <a:ext cx="2413444" cy="1085493"/>
          </a:xfrm>
          <a:prstGeom prst="rect">
            <a:avLst/>
          </a:prstGeom>
          <a:noFill/>
          <a:ln>
            <a:solidFill>
              <a:srgbClr val="A65E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5" name="グループ化 54"/>
          <p:cNvGrpSpPr/>
          <p:nvPr/>
        </p:nvGrpSpPr>
        <p:grpSpPr>
          <a:xfrm>
            <a:off x="4757115" y="4905045"/>
            <a:ext cx="469548" cy="508013"/>
            <a:chOff x="2377593" y="4653136"/>
            <a:chExt cx="818987" cy="508013"/>
          </a:xfrm>
        </p:grpSpPr>
        <p:cxnSp>
          <p:nvCxnSpPr>
            <p:cNvPr id="56" name="直線矢印コネクタ 55">
              <a:extLst>
                <a:ext uri="{FF2B5EF4-FFF2-40B4-BE49-F238E27FC236}">
                  <a16:creationId xmlns:a16="http://schemas.microsoft.com/office/drawing/2014/main" id="{72E1D1B3-9B63-E844-B78B-3D0DCCD1967E}"/>
                </a:ext>
              </a:extLst>
            </p:cNvPr>
            <p:cNvCxnSpPr>
              <a:cxnSpLocks/>
            </p:cNvCxnSpPr>
            <p:nvPr/>
          </p:nvCxnSpPr>
          <p:spPr>
            <a:xfrm flipH="1">
              <a:off x="2377593" y="5161149"/>
              <a:ext cx="757497"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6943F637-7067-FB40-85CC-45ECA703EE73}"/>
                </a:ext>
              </a:extLst>
            </p:cNvPr>
            <p:cNvCxnSpPr>
              <a:cxnSpLocks/>
            </p:cNvCxnSpPr>
            <p:nvPr/>
          </p:nvCxnSpPr>
          <p:spPr>
            <a:xfrm>
              <a:off x="2409539" y="4653136"/>
              <a:ext cx="787041" cy="0"/>
            </a:xfrm>
            <a:prstGeom prst="straightConnector1">
              <a:avLst/>
            </a:prstGeom>
            <a:ln w="6985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1656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35721E5-4252-AA48-9D0B-4875B6BE0B23}"/>
              </a:ext>
            </a:extLst>
          </p:cNvPr>
          <p:cNvSpPr>
            <a:spLocks noGrp="1"/>
          </p:cNvSpPr>
          <p:nvPr>
            <p:ph idx="1"/>
          </p:nvPr>
        </p:nvSpPr>
        <p:spPr/>
        <p:txBody>
          <a:bodyPr/>
          <a:lstStyle/>
          <a:p>
            <a:r>
              <a:rPr lang="ja-JP" altLang="en-US"/>
              <a:t>ドメインモデリング</a:t>
            </a:r>
            <a:endParaRPr kumimoji="1" lang="en-US" altLang="ja-JP" dirty="0"/>
          </a:p>
          <a:p>
            <a:pPr lvl="1"/>
            <a:r>
              <a:rPr lang="en-US" altLang="ja-JP" b="1" dirty="0"/>
              <a:t>Shelter:</a:t>
            </a:r>
            <a:r>
              <a:rPr lang="en-US" altLang="ja-JP" dirty="0"/>
              <a:t> </a:t>
            </a:r>
            <a:r>
              <a:rPr lang="en-US" altLang="ja-JP" sz="1400" u="sng" dirty="0" err="1"/>
              <a:t>sid</a:t>
            </a:r>
            <a:r>
              <a:rPr lang="en-US" altLang="ja-JP" sz="1400" u="sng" dirty="0"/>
              <a:t>,</a:t>
            </a:r>
            <a:r>
              <a:rPr lang="en-US" altLang="ja-JP" sz="1400" dirty="0"/>
              <a:t> name, address, </a:t>
            </a:r>
            <a:r>
              <a:rPr lang="en-US" altLang="ja-JP" sz="1400" dirty="0" err="1"/>
              <a:t>lat</a:t>
            </a:r>
            <a:r>
              <a:rPr lang="en-US" altLang="ja-JP" sz="1400" dirty="0"/>
              <a:t>, </a:t>
            </a:r>
            <a:r>
              <a:rPr lang="en-US" altLang="ja-JP" sz="1400" dirty="0" err="1"/>
              <a:t>lng</a:t>
            </a:r>
            <a:r>
              <a:rPr lang="en-US" altLang="ja-JP" sz="1400" dirty="0"/>
              <a:t>, capacity, </a:t>
            </a:r>
            <a:r>
              <a:rPr lang="en-US" altLang="ja-JP" sz="1400" dirty="0" err="1"/>
              <a:t>isActive</a:t>
            </a:r>
            <a:r>
              <a:rPr lang="en-US" altLang="ja-JP" sz="1400" dirty="0"/>
              <a:t>, manager</a:t>
            </a:r>
            <a:endParaRPr lang="en-US" altLang="ja-JP" dirty="0"/>
          </a:p>
          <a:p>
            <a:pPr lvl="1"/>
            <a:r>
              <a:rPr kumimoji="1" lang="en-US" altLang="ja-JP" b="1" dirty="0"/>
              <a:t>Citizen: </a:t>
            </a:r>
            <a:r>
              <a:rPr kumimoji="1" lang="en-US" altLang="ja-JP" sz="1400" u="sng" dirty="0" err="1"/>
              <a:t>cid</a:t>
            </a:r>
            <a:r>
              <a:rPr kumimoji="1" lang="en-US" altLang="ja-JP" sz="1400" dirty="0"/>
              <a:t>, name, email, password, home address, # of families</a:t>
            </a:r>
            <a:r>
              <a:rPr kumimoji="1" lang="en-US" altLang="ja-JP" dirty="0"/>
              <a:t> </a:t>
            </a:r>
          </a:p>
          <a:p>
            <a:pPr lvl="1"/>
            <a:r>
              <a:rPr kumimoji="1" lang="en-US" altLang="ja-JP" b="1" dirty="0"/>
              <a:t>Check-In:</a:t>
            </a:r>
            <a:r>
              <a:rPr kumimoji="1" lang="en-US" altLang="ja-JP" dirty="0"/>
              <a:t> </a:t>
            </a:r>
            <a:r>
              <a:rPr kumimoji="1" lang="en-US" altLang="ja-JP" sz="1400" u="sng" dirty="0"/>
              <a:t>id,</a:t>
            </a:r>
            <a:r>
              <a:rPr kumimoji="1" lang="en-US" altLang="ja-JP" sz="1400" dirty="0"/>
              <a:t> </a:t>
            </a:r>
            <a:r>
              <a:rPr kumimoji="1" lang="en-US" altLang="ja-JP" sz="1400" dirty="0" err="1"/>
              <a:t>cid</a:t>
            </a:r>
            <a:r>
              <a:rPr kumimoji="1" lang="en-US" altLang="ja-JP" sz="1400" dirty="0"/>
              <a:t>, </a:t>
            </a:r>
            <a:r>
              <a:rPr kumimoji="1" lang="en-US" altLang="ja-JP" sz="1400" dirty="0" err="1"/>
              <a:t>sid</a:t>
            </a:r>
            <a:r>
              <a:rPr lang="en-US" altLang="ja-JP" sz="1400" dirty="0"/>
              <a:t>, check-in datetime, check-out datetime</a:t>
            </a:r>
            <a:r>
              <a:rPr lang="en-US" altLang="ja-JP" dirty="0"/>
              <a:t> </a:t>
            </a:r>
          </a:p>
          <a:p>
            <a:r>
              <a:rPr kumimoji="1" lang="ja-JP" altLang="en-US"/>
              <a:t>距離による避難所検索</a:t>
            </a:r>
            <a:endParaRPr kumimoji="1" lang="en-US" altLang="ja-JP" dirty="0"/>
          </a:p>
          <a:p>
            <a:pPr lvl="1"/>
            <a:r>
              <a:rPr kumimoji="1" lang="en-US" altLang="ja-JP" dirty="0"/>
              <a:t>GPS</a:t>
            </a:r>
            <a:r>
              <a:rPr kumimoji="1" lang="ja-JP" altLang="en-US"/>
              <a:t>を使い現在の緯度経度を取得</a:t>
            </a:r>
            <a:endParaRPr kumimoji="1" lang="en-US" altLang="ja-JP" dirty="0"/>
          </a:p>
          <a:p>
            <a:pPr lvl="1"/>
            <a:r>
              <a:rPr lang="ja-JP" altLang="en-US"/>
              <a:t>以下の計算式で避難所の緯度経度を算出</a:t>
            </a:r>
            <a:r>
              <a:rPr lang="en-US" altLang="ja-JP" dirty="0"/>
              <a:t>;</a:t>
            </a:r>
            <a:br>
              <a:rPr lang="en-US" altLang="ja-JP" dirty="0"/>
            </a:br>
            <a:r>
              <a:rPr kumimoji="1" lang="en-US" altLang="ja-JP" i="1" dirty="0">
                <a:latin typeface="Times New Roman" panose="02020603050405020304" pitchFamily="18" charset="0"/>
                <a:cs typeface="Times New Roman" panose="02020603050405020304" pitchFamily="18" charset="0"/>
              </a:rPr>
              <a:t>d(</a:t>
            </a:r>
            <a:r>
              <a:rPr kumimoji="1" lang="en-US" altLang="ja-JP" i="1" dirty="0" err="1">
                <a:latin typeface="Times New Roman" panose="02020603050405020304" pitchFamily="18" charset="0"/>
                <a:cs typeface="Times New Roman" panose="02020603050405020304" pitchFamily="18" charset="0"/>
              </a:rPr>
              <a:t>lng</a:t>
            </a:r>
            <a:r>
              <a:rPr lang="en-US" altLang="ja-JP" i="1" dirty="0">
                <a:latin typeface="Times New Roman" panose="02020603050405020304" pitchFamily="18" charset="0"/>
                <a:cs typeface="Times New Roman" panose="02020603050405020304" pitchFamily="18" charset="0"/>
              </a:rPr>
              <a:t>, </a:t>
            </a:r>
            <a:r>
              <a:rPr lang="en-US" altLang="ja-JP" i="1" dirty="0" err="1">
                <a:latin typeface="Times New Roman" panose="02020603050405020304" pitchFamily="18" charset="0"/>
                <a:cs typeface="Times New Roman" panose="02020603050405020304" pitchFamily="18" charset="0"/>
              </a:rPr>
              <a:t>lat</a:t>
            </a:r>
            <a:r>
              <a:rPr lang="en-US" altLang="ja-JP" i="1" dirty="0">
                <a:latin typeface="Times New Roman" panose="02020603050405020304" pitchFamily="18" charset="0"/>
                <a:cs typeface="Times New Roman" panose="02020603050405020304" pitchFamily="18" charset="0"/>
              </a:rPr>
              <a:t>)</a:t>
            </a:r>
            <a:r>
              <a:rPr kumimoji="1" lang="en-US" altLang="ja-JP" i="1" dirty="0">
                <a:latin typeface="Times New Roman" panose="02020603050405020304" pitchFamily="18" charset="0"/>
                <a:cs typeface="Times New Roman" panose="02020603050405020304" pitchFamily="18" charset="0"/>
              </a:rPr>
              <a:t> = 6371 * </a:t>
            </a:r>
            <a:r>
              <a:rPr kumimoji="1" lang="en-US" altLang="ja-JP" i="1" dirty="0" err="1">
                <a:latin typeface="Times New Roman" panose="02020603050405020304" pitchFamily="18" charset="0"/>
                <a:cs typeface="Times New Roman" panose="02020603050405020304" pitchFamily="18" charset="0"/>
              </a:rPr>
              <a:t>acos</a:t>
            </a:r>
            <a:r>
              <a:rPr kumimoji="1" lang="en-US" altLang="ja-JP" i="1" dirty="0">
                <a:latin typeface="Times New Roman" panose="02020603050405020304" pitchFamily="18" charset="0"/>
                <a:cs typeface="Times New Roman" panose="02020603050405020304" pitchFamily="18" charset="0"/>
              </a:rPr>
              <a:t> (cos(rad(y)) * </a:t>
            </a:r>
            <a:br>
              <a:rPr kumimoji="1" lang="en-US" altLang="ja-JP" i="1" dirty="0">
                <a:latin typeface="Times New Roman" panose="02020603050405020304" pitchFamily="18" charset="0"/>
                <a:cs typeface="Times New Roman" panose="02020603050405020304" pitchFamily="18" charset="0"/>
              </a:rPr>
            </a:br>
            <a:r>
              <a:rPr kumimoji="1" lang="en-US" altLang="ja-JP" i="1" dirty="0">
                <a:latin typeface="Times New Roman" panose="02020603050405020304" pitchFamily="18" charset="0"/>
                <a:cs typeface="Times New Roman" panose="02020603050405020304" pitchFamily="18" charset="0"/>
              </a:rPr>
              <a:t>cos(rad(</a:t>
            </a:r>
            <a:r>
              <a:rPr kumimoji="1" lang="en-US" altLang="ja-JP" i="1" dirty="0" err="1">
                <a:latin typeface="Times New Roman" panose="02020603050405020304" pitchFamily="18" charset="0"/>
                <a:cs typeface="Times New Roman" panose="02020603050405020304" pitchFamily="18" charset="0"/>
              </a:rPr>
              <a:t>lat</a:t>
            </a:r>
            <a:r>
              <a:rPr kumimoji="1" lang="en-US" altLang="ja-JP" i="1" dirty="0">
                <a:latin typeface="Times New Roman" panose="02020603050405020304" pitchFamily="18" charset="0"/>
                <a:cs typeface="Times New Roman" panose="02020603050405020304" pitchFamily="18" charset="0"/>
              </a:rPr>
              <a:t>)) * cos(rad(</a:t>
            </a:r>
            <a:r>
              <a:rPr kumimoji="1" lang="en-US" altLang="ja-JP" i="1" dirty="0" err="1">
                <a:latin typeface="Times New Roman" panose="02020603050405020304" pitchFamily="18" charset="0"/>
                <a:cs typeface="Times New Roman" panose="02020603050405020304" pitchFamily="18" charset="0"/>
              </a:rPr>
              <a:t>lng</a:t>
            </a:r>
            <a:r>
              <a:rPr kumimoji="1" lang="en-US" altLang="ja-JP" i="1" dirty="0">
                <a:latin typeface="Times New Roman" panose="02020603050405020304" pitchFamily="18" charset="0"/>
                <a:cs typeface="Times New Roman" panose="02020603050405020304" pitchFamily="18" charset="0"/>
              </a:rPr>
              <a:t>) – rad(x)) </a:t>
            </a:r>
            <a:br>
              <a:rPr kumimoji="1" lang="en-US" altLang="ja-JP" i="1" dirty="0">
                <a:latin typeface="Times New Roman" panose="02020603050405020304" pitchFamily="18" charset="0"/>
                <a:cs typeface="Times New Roman" panose="02020603050405020304" pitchFamily="18" charset="0"/>
              </a:rPr>
            </a:br>
            <a:r>
              <a:rPr kumimoji="1" lang="en-US" altLang="ja-JP" i="1" dirty="0">
                <a:latin typeface="Times New Roman" panose="02020603050405020304" pitchFamily="18" charset="0"/>
                <a:cs typeface="Times New Roman" panose="02020603050405020304" pitchFamily="18" charset="0"/>
              </a:rPr>
              <a:t>+ sin(rad(y))*sin(rad(</a:t>
            </a:r>
            <a:r>
              <a:rPr kumimoji="1" lang="en-US" altLang="ja-JP" i="1" dirty="0" err="1">
                <a:latin typeface="Times New Roman" panose="02020603050405020304" pitchFamily="18" charset="0"/>
                <a:cs typeface="Times New Roman" panose="02020603050405020304" pitchFamily="18" charset="0"/>
              </a:rPr>
              <a:t>lat</a:t>
            </a:r>
            <a:r>
              <a:rPr kumimoji="1" lang="en-US" altLang="ja-JP" i="1" dirty="0">
                <a:latin typeface="Times New Roman" panose="02020603050405020304" pitchFamily="18" charset="0"/>
                <a:cs typeface="Times New Roman" panose="02020603050405020304" pitchFamily="18" charset="0"/>
              </a:rPr>
              <a:t>))) &lt;= D</a:t>
            </a:r>
            <a:endParaRPr lang="en-US" altLang="ja-JP" dirty="0"/>
          </a:p>
          <a:p>
            <a:pPr marL="400050"/>
            <a:r>
              <a:rPr kumimoji="1" lang="ja-JP" altLang="en-US"/>
              <a:t>避難所の混雑度の算出</a:t>
            </a:r>
            <a:endParaRPr kumimoji="1" lang="en-US" altLang="ja-JP" dirty="0"/>
          </a:p>
          <a:p>
            <a:pPr marL="800100" lvl="1"/>
            <a:r>
              <a:rPr lang="en-US" altLang="ja-JP" i="1" dirty="0" err="1">
                <a:latin typeface="Times New Roman" panose="02020603050405020304" pitchFamily="18" charset="0"/>
                <a:cs typeface="Times New Roman" panose="02020603050405020304" pitchFamily="18" charset="0"/>
              </a:rPr>
              <a:t>CheckIn</a:t>
            </a:r>
            <a:r>
              <a:rPr lang="en-US" altLang="ja-JP" i="1" dirty="0">
                <a:latin typeface="Times New Roman" panose="02020603050405020304" pitchFamily="18" charset="0"/>
                <a:cs typeface="Times New Roman" panose="02020603050405020304" pitchFamily="18" charset="0"/>
              </a:rPr>
              <a:t>(S)</a:t>
            </a:r>
            <a:r>
              <a:rPr lang="en-US" altLang="ja-JP" dirty="0"/>
              <a:t>: </a:t>
            </a:r>
            <a:r>
              <a:rPr lang="ja-JP" altLang="en-US"/>
              <a:t>現在その避難所にチェックインしている人数</a:t>
            </a:r>
            <a:endParaRPr kumimoji="1" lang="en-US" altLang="ja-JP" i="1" dirty="0"/>
          </a:p>
          <a:p>
            <a:pPr marL="800100" lvl="1"/>
            <a:r>
              <a:rPr lang="en-US" altLang="ja-JP" i="1" dirty="0">
                <a:latin typeface="Times New Roman" panose="02020603050405020304" pitchFamily="18" charset="0"/>
                <a:cs typeface="Times New Roman" panose="02020603050405020304" pitchFamily="18" charset="0"/>
              </a:rPr>
              <a:t>Capacity(S)</a:t>
            </a:r>
            <a:r>
              <a:rPr kumimoji="1" lang="en-US" altLang="ja-JP" dirty="0"/>
              <a:t>: </a:t>
            </a:r>
            <a:r>
              <a:rPr kumimoji="1" lang="ja-JP" altLang="en-US"/>
              <a:t>その避難所が収容できる人数</a:t>
            </a:r>
            <a:endParaRPr kumimoji="1" lang="en-US" altLang="ja-JP" dirty="0"/>
          </a:p>
          <a:p>
            <a:pPr marL="800100" lvl="1"/>
            <a:r>
              <a:rPr lang="en-US" altLang="ja-JP" i="1" dirty="0">
                <a:latin typeface="Times New Roman" panose="02020603050405020304" pitchFamily="18" charset="0"/>
                <a:cs typeface="Times New Roman" panose="02020603050405020304" pitchFamily="18" charset="0"/>
              </a:rPr>
              <a:t>Density(S) = </a:t>
            </a:r>
            <a:r>
              <a:rPr lang="en-US" altLang="ja-JP" i="1" dirty="0" err="1">
                <a:latin typeface="Times New Roman" panose="02020603050405020304" pitchFamily="18" charset="0"/>
                <a:cs typeface="Times New Roman" panose="02020603050405020304" pitchFamily="18" charset="0"/>
              </a:rPr>
              <a:t>CheckIn</a:t>
            </a:r>
            <a:r>
              <a:rPr lang="en-US" altLang="ja-JP" i="1" dirty="0">
                <a:latin typeface="Times New Roman" panose="02020603050405020304" pitchFamily="18" charset="0"/>
                <a:cs typeface="Times New Roman" panose="02020603050405020304" pitchFamily="18" charset="0"/>
              </a:rPr>
              <a:t>(S) / Capacity(S)</a:t>
            </a:r>
            <a:endParaRPr lang="ja-JP" altLang="en-US" i="1">
              <a:latin typeface="Times New Roman" panose="02020603050405020304" pitchFamily="18" charset="0"/>
              <a:cs typeface="Times New Roman" panose="02020603050405020304" pitchFamily="18" charset="0"/>
            </a:endParaRPr>
          </a:p>
        </p:txBody>
      </p:sp>
      <p:pic>
        <p:nvPicPr>
          <p:cNvPr id="11" name="図 10">
            <a:extLst>
              <a:ext uri="{FF2B5EF4-FFF2-40B4-BE49-F238E27FC236}">
                <a16:creationId xmlns:a16="http://schemas.microsoft.com/office/drawing/2014/main" id="{841FE666-86CD-3A4E-BCA2-6EC84279EB02}"/>
              </a:ext>
            </a:extLst>
          </p:cNvPr>
          <p:cNvPicPr>
            <a:picLocks noChangeAspect="1"/>
          </p:cNvPicPr>
          <p:nvPr/>
        </p:nvPicPr>
        <p:blipFill>
          <a:blip r:embed="rId4"/>
          <a:stretch>
            <a:fillRect/>
          </a:stretch>
        </p:blipFill>
        <p:spPr>
          <a:xfrm>
            <a:off x="6097960" y="2924944"/>
            <a:ext cx="2665040" cy="1872208"/>
          </a:xfrm>
          <a:prstGeom prst="rect">
            <a:avLst/>
          </a:prstGeom>
        </p:spPr>
      </p:pic>
      <p:sp>
        <p:nvSpPr>
          <p:cNvPr id="10" name="円/楕円 9">
            <a:extLst>
              <a:ext uri="{FF2B5EF4-FFF2-40B4-BE49-F238E27FC236}">
                <a16:creationId xmlns:a16="http://schemas.microsoft.com/office/drawing/2014/main" id="{0B4B51F1-D712-F841-B106-9EF96F21C1B6}"/>
              </a:ext>
            </a:extLst>
          </p:cNvPr>
          <p:cNvSpPr/>
          <p:nvPr/>
        </p:nvSpPr>
        <p:spPr>
          <a:xfrm>
            <a:off x="6359265" y="3127825"/>
            <a:ext cx="1689363" cy="1669327"/>
          </a:xfrm>
          <a:prstGeom prst="ellipse">
            <a:avLst/>
          </a:prstGeom>
          <a:solidFill>
            <a:srgbClr val="F9C800">
              <a:alpha val="25882"/>
            </a:srgbClr>
          </a:solidFill>
          <a:ln>
            <a:solidFill>
              <a:srgbClr val="F9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6510A6D-2FAF-6549-9CA7-724A8C02E32E}"/>
              </a:ext>
            </a:extLst>
          </p:cNvPr>
          <p:cNvSpPr>
            <a:spLocks noGrp="1"/>
          </p:cNvSpPr>
          <p:nvPr>
            <p:ph type="title"/>
          </p:nvPr>
        </p:nvSpPr>
        <p:spPr/>
        <p:txBody>
          <a:bodyPr/>
          <a:lstStyle/>
          <a:p>
            <a:r>
              <a:rPr kumimoji="1" lang="ja-JP" altLang="en-US"/>
              <a:t>テクニカルディテール</a:t>
            </a:r>
          </a:p>
        </p:txBody>
      </p:sp>
      <p:sp>
        <p:nvSpPr>
          <p:cNvPr id="4" name="スライド番号プレースホルダー 3">
            <a:extLst>
              <a:ext uri="{FF2B5EF4-FFF2-40B4-BE49-F238E27FC236}">
                <a16:creationId xmlns:a16="http://schemas.microsoft.com/office/drawing/2014/main" id="{D4457AFB-09FB-CA40-84E7-F10400F5525A}"/>
              </a:ext>
            </a:extLst>
          </p:cNvPr>
          <p:cNvSpPr>
            <a:spLocks noGrp="1"/>
          </p:cNvSpPr>
          <p:nvPr>
            <p:ph type="sldNum" sz="quarter" idx="11"/>
          </p:nvPr>
        </p:nvSpPr>
        <p:spPr/>
        <p:txBody>
          <a:bodyPr/>
          <a:lstStyle/>
          <a:p>
            <a:fld id="{540B1702-1328-441D-B737-C2B94A2E6AF5}" type="slidenum">
              <a:rPr lang="en-US" altLang="ja-JP" smtClean="0"/>
              <a:pPr/>
              <a:t>8</a:t>
            </a:fld>
            <a:endParaRPr lang="en-US" altLang="ja-JP"/>
          </a:p>
        </p:txBody>
      </p:sp>
      <p:sp>
        <p:nvSpPr>
          <p:cNvPr id="17" name="円形吹き出し 16">
            <a:extLst>
              <a:ext uri="{FF2B5EF4-FFF2-40B4-BE49-F238E27FC236}">
                <a16:creationId xmlns:a16="http://schemas.microsoft.com/office/drawing/2014/main" id="{F807DFD4-6BA0-D74C-8AAE-0D8A2C10B396}"/>
              </a:ext>
            </a:extLst>
          </p:cNvPr>
          <p:cNvSpPr/>
          <p:nvPr/>
        </p:nvSpPr>
        <p:spPr>
          <a:xfrm>
            <a:off x="6528226" y="4084434"/>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形吹き出し 17">
            <a:extLst>
              <a:ext uri="{FF2B5EF4-FFF2-40B4-BE49-F238E27FC236}">
                <a16:creationId xmlns:a16="http://schemas.microsoft.com/office/drawing/2014/main" id="{F807DFD4-6BA0-D74C-8AAE-0D8A2C10B396}"/>
              </a:ext>
            </a:extLst>
          </p:cNvPr>
          <p:cNvSpPr/>
          <p:nvPr/>
        </p:nvSpPr>
        <p:spPr>
          <a:xfrm>
            <a:off x="8229600" y="4181754"/>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形吹き出し 18">
            <a:extLst>
              <a:ext uri="{FF2B5EF4-FFF2-40B4-BE49-F238E27FC236}">
                <a16:creationId xmlns:a16="http://schemas.microsoft.com/office/drawing/2014/main" id="{F807DFD4-6BA0-D74C-8AAE-0D8A2C10B396}"/>
              </a:ext>
            </a:extLst>
          </p:cNvPr>
          <p:cNvSpPr/>
          <p:nvPr/>
        </p:nvSpPr>
        <p:spPr>
          <a:xfrm>
            <a:off x="6871100" y="3316215"/>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形吹き出し 19">
            <a:extLst>
              <a:ext uri="{FF2B5EF4-FFF2-40B4-BE49-F238E27FC236}">
                <a16:creationId xmlns:a16="http://schemas.microsoft.com/office/drawing/2014/main" id="{F807DFD4-6BA0-D74C-8AAE-0D8A2C10B396}"/>
              </a:ext>
            </a:extLst>
          </p:cNvPr>
          <p:cNvSpPr/>
          <p:nvPr/>
        </p:nvSpPr>
        <p:spPr>
          <a:xfrm>
            <a:off x="8048628" y="3316214"/>
            <a:ext cx="243075" cy="222841"/>
          </a:xfrm>
          <a:prstGeom prst="wedgeEllipseCallout">
            <a:avLst>
              <a:gd name="adj1" fmla="val 2539"/>
              <a:gd name="adj2" fmla="val 10626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p:cNvSpPr/>
          <p:nvPr/>
        </p:nvSpPr>
        <p:spPr>
          <a:xfrm>
            <a:off x="7101351" y="3907278"/>
            <a:ext cx="266700" cy="233195"/>
          </a:xfrm>
          <a:prstGeom prst="ellipse">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p:cNvCxnSpPr>
            <a:stCxn id="21" idx="6"/>
            <a:endCxn id="10" idx="6"/>
          </p:cNvCxnSpPr>
          <p:nvPr/>
        </p:nvCxnSpPr>
        <p:spPr>
          <a:xfrm flipV="1">
            <a:off x="7368051" y="3962489"/>
            <a:ext cx="680577" cy="61387"/>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3" name="テキスト ボックス 22"/>
          <p:cNvSpPr txBox="1"/>
          <p:nvPr/>
        </p:nvSpPr>
        <p:spPr>
          <a:xfrm>
            <a:off x="7494359" y="3993182"/>
            <a:ext cx="407484" cy="461665"/>
          </a:xfrm>
          <a:prstGeom prst="rect">
            <a:avLst/>
          </a:prstGeom>
          <a:noFill/>
        </p:spPr>
        <p:txBody>
          <a:bodyPr wrap="none" rtlCol="0">
            <a:spAutoFit/>
          </a:bodyPr>
          <a:lstStyle/>
          <a:p>
            <a:r>
              <a:rPr lang="en-US" altLang="ja-JP" i="1">
                <a:latin typeface="Times New Roman" panose="02020603050405020304" pitchFamily="18" charset="0"/>
                <a:cs typeface="Times New Roman" panose="02020603050405020304" pitchFamily="18" charset="0"/>
              </a:rPr>
              <a:t>D</a:t>
            </a:r>
            <a:endParaRPr kumimoji="1" lang="ja-JP" altLang="en-US" i="1">
              <a:latin typeface="Times New Roman" panose="02020603050405020304" pitchFamily="18" charset="0"/>
              <a:cs typeface="Times New Roman" panose="02020603050405020304" pitchFamily="18" charset="0"/>
            </a:endParaRPr>
          </a:p>
        </p:txBody>
      </p:sp>
      <p:sp>
        <p:nvSpPr>
          <p:cNvPr id="24" name="正方形/長方形 23"/>
          <p:cNvSpPr/>
          <p:nvPr/>
        </p:nvSpPr>
        <p:spPr>
          <a:xfrm>
            <a:off x="7098097" y="1500398"/>
            <a:ext cx="792523" cy="283493"/>
          </a:xfrm>
          <a:prstGeom prst="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100">
                <a:solidFill>
                  <a:schemeClr val="tx1"/>
                </a:solidFill>
              </a:rPr>
              <a:t>Shelter</a:t>
            </a:r>
            <a:endParaRPr kumimoji="1" lang="ja-JP" altLang="en-US">
              <a:solidFill>
                <a:schemeClr val="tx1"/>
              </a:solidFill>
            </a:endParaRPr>
          </a:p>
        </p:txBody>
      </p:sp>
      <p:sp>
        <p:nvSpPr>
          <p:cNvPr id="25" name="正方形/長方形 24"/>
          <p:cNvSpPr/>
          <p:nvPr/>
        </p:nvSpPr>
        <p:spPr>
          <a:xfrm>
            <a:off x="7098096" y="2263677"/>
            <a:ext cx="792523" cy="283493"/>
          </a:xfrm>
          <a:prstGeom prst="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100">
                <a:solidFill>
                  <a:schemeClr val="tx1"/>
                </a:solidFill>
              </a:rPr>
              <a:t>Citizen</a:t>
            </a:r>
            <a:endParaRPr kumimoji="1" lang="ja-JP" altLang="en-US">
              <a:solidFill>
                <a:schemeClr val="tx1"/>
              </a:solidFill>
            </a:endParaRPr>
          </a:p>
        </p:txBody>
      </p:sp>
      <p:sp>
        <p:nvSpPr>
          <p:cNvPr id="28" name="正方形/長方形 27"/>
          <p:cNvSpPr/>
          <p:nvPr/>
        </p:nvSpPr>
        <p:spPr>
          <a:xfrm>
            <a:off x="8076413" y="1891726"/>
            <a:ext cx="792523" cy="283493"/>
          </a:xfrm>
          <a:prstGeom prst="rect">
            <a:avLst/>
          </a:prstGeom>
          <a:solidFill>
            <a:srgbClr val="FFFF9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100">
                <a:solidFill>
                  <a:schemeClr val="tx1"/>
                </a:solidFill>
              </a:rPr>
              <a:t>Check-In</a:t>
            </a:r>
            <a:endParaRPr kumimoji="1" lang="ja-JP" altLang="en-US">
              <a:solidFill>
                <a:schemeClr val="tx1"/>
              </a:solidFill>
            </a:endParaRPr>
          </a:p>
        </p:txBody>
      </p:sp>
      <p:cxnSp>
        <p:nvCxnSpPr>
          <p:cNvPr id="30" name="直線矢印コネクタ 29"/>
          <p:cNvCxnSpPr>
            <a:stCxn id="28" idx="0"/>
            <a:endCxn id="24" idx="3"/>
          </p:cNvCxnSpPr>
          <p:nvPr/>
        </p:nvCxnSpPr>
        <p:spPr>
          <a:xfrm flipH="1" flipV="1">
            <a:off x="7890620" y="1642145"/>
            <a:ext cx="582055" cy="24958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28" idx="2"/>
            <a:endCxn id="25" idx="3"/>
          </p:cNvCxnSpPr>
          <p:nvPr/>
        </p:nvCxnSpPr>
        <p:spPr>
          <a:xfrm flipH="1">
            <a:off x="7890619" y="2175219"/>
            <a:ext cx="582056" cy="2302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7847049" y="1368374"/>
            <a:ext cx="298480" cy="338554"/>
          </a:xfrm>
          <a:prstGeom prst="rect">
            <a:avLst/>
          </a:prstGeom>
          <a:noFill/>
        </p:spPr>
        <p:txBody>
          <a:bodyPr wrap="none" rtlCol="0">
            <a:spAutoFit/>
          </a:bodyPr>
          <a:lstStyle/>
          <a:p>
            <a:r>
              <a:rPr kumimoji="1" lang="en-US" altLang="ja-JP" sz="1600">
                <a:latin typeface="+mj-lt"/>
              </a:rPr>
              <a:t>1</a:t>
            </a:r>
            <a:endParaRPr kumimoji="1" lang="ja-JP" altLang="en-US" sz="1600">
              <a:latin typeface="+mj-lt"/>
            </a:endParaRPr>
          </a:p>
        </p:txBody>
      </p:sp>
      <p:sp>
        <p:nvSpPr>
          <p:cNvPr id="35" name="テキスト ボックス 34"/>
          <p:cNvSpPr txBox="1"/>
          <p:nvPr/>
        </p:nvSpPr>
        <p:spPr>
          <a:xfrm>
            <a:off x="8355832" y="1572138"/>
            <a:ext cx="494046" cy="338554"/>
          </a:xfrm>
          <a:prstGeom prst="rect">
            <a:avLst/>
          </a:prstGeom>
          <a:noFill/>
        </p:spPr>
        <p:txBody>
          <a:bodyPr wrap="none" rtlCol="0">
            <a:spAutoFit/>
          </a:bodyPr>
          <a:lstStyle/>
          <a:p>
            <a:r>
              <a:rPr kumimoji="1" lang="en-US" altLang="ja-JP" sz="1600">
                <a:latin typeface="+mj-lt"/>
              </a:rPr>
              <a:t>0..*</a:t>
            </a:r>
            <a:endParaRPr kumimoji="1" lang="ja-JP" altLang="en-US" sz="1600">
              <a:latin typeface="+mj-lt"/>
            </a:endParaRPr>
          </a:p>
        </p:txBody>
      </p:sp>
      <p:sp>
        <p:nvSpPr>
          <p:cNvPr id="36" name="テキスト ボックス 35"/>
          <p:cNvSpPr txBox="1"/>
          <p:nvPr/>
        </p:nvSpPr>
        <p:spPr>
          <a:xfrm>
            <a:off x="8321922" y="2181122"/>
            <a:ext cx="494046" cy="338554"/>
          </a:xfrm>
          <a:prstGeom prst="rect">
            <a:avLst/>
          </a:prstGeom>
          <a:noFill/>
        </p:spPr>
        <p:txBody>
          <a:bodyPr wrap="none" rtlCol="0">
            <a:spAutoFit/>
          </a:bodyPr>
          <a:lstStyle/>
          <a:p>
            <a:r>
              <a:rPr kumimoji="1" lang="en-US" altLang="ja-JP" sz="1600">
                <a:latin typeface="+mj-lt"/>
              </a:rPr>
              <a:t>0..*</a:t>
            </a:r>
            <a:endParaRPr kumimoji="1" lang="ja-JP" altLang="en-US" sz="1600">
              <a:latin typeface="+mj-lt"/>
            </a:endParaRPr>
          </a:p>
        </p:txBody>
      </p:sp>
      <p:sp>
        <p:nvSpPr>
          <p:cNvPr id="37" name="テキスト ボックス 36"/>
          <p:cNvSpPr txBox="1"/>
          <p:nvPr/>
        </p:nvSpPr>
        <p:spPr>
          <a:xfrm>
            <a:off x="7890619" y="2346712"/>
            <a:ext cx="298480" cy="338554"/>
          </a:xfrm>
          <a:prstGeom prst="rect">
            <a:avLst/>
          </a:prstGeom>
          <a:noFill/>
        </p:spPr>
        <p:txBody>
          <a:bodyPr wrap="none" rtlCol="0">
            <a:spAutoFit/>
          </a:bodyPr>
          <a:lstStyle/>
          <a:p>
            <a:r>
              <a:rPr kumimoji="1" lang="en-US" altLang="ja-JP" sz="1600">
                <a:latin typeface="+mj-lt"/>
              </a:rPr>
              <a:t>1</a:t>
            </a:r>
            <a:endParaRPr kumimoji="1" lang="ja-JP" altLang="en-US" sz="1600">
              <a:latin typeface="+mj-lt"/>
            </a:endParaRPr>
          </a:p>
        </p:txBody>
      </p:sp>
      <p:pic>
        <p:nvPicPr>
          <p:cNvPr id="2050" name="Picture 2" descr="enter image description here"/>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39000" y="4878979"/>
            <a:ext cx="1685107" cy="158068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7540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trips(down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strips(down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trips(down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Left)">
                                      <p:cBhvr>
                                        <p:cTn id="22" dur="500"/>
                                        <p:tgtEl>
                                          <p:spTgt spid="20"/>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linds(horizontal)">
                                      <p:cBhvr>
                                        <p:cTn id="30" dur="500"/>
                                        <p:tgtEl>
                                          <p:spTgt spid="23"/>
                                        </p:tgtEl>
                                      </p:cBhvr>
                                    </p:animEffect>
                                  </p:childTnLst>
                                </p:cTn>
                              </p:par>
                              <p:par>
                                <p:cTn id="31" presetID="3" presetClass="entr" presetSubtype="1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linds(horizontal)">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32"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circle(out)">
                                      <p:cBhvr>
                                        <p:cTn id="3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animBg="1"/>
      <p:bldP spid="18" grpId="0" animBg="1"/>
      <p:bldP spid="19" grpId="0" animBg="1"/>
      <p:bldP spid="20" grpId="0" animBg="1"/>
      <p:bldP spid="21" grpId="0" animBg="1"/>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1EA979-7C00-364E-9F5D-93C1736E3001}"/>
              </a:ext>
            </a:extLst>
          </p:cNvPr>
          <p:cNvSpPr>
            <a:spLocks noGrp="1"/>
          </p:cNvSpPr>
          <p:nvPr>
            <p:ph type="title"/>
          </p:nvPr>
        </p:nvSpPr>
        <p:spPr/>
        <p:txBody>
          <a:bodyPr/>
          <a:lstStyle/>
          <a:p>
            <a:r>
              <a:rPr kumimoji="1" lang="en-US" altLang="ja-JP" dirty="0"/>
              <a:t>Shelter Navi</a:t>
            </a:r>
            <a:r>
              <a:rPr kumimoji="1" lang="ja-JP" altLang="en-US"/>
              <a:t>の画面イメージ</a:t>
            </a:r>
          </a:p>
        </p:txBody>
      </p:sp>
      <p:sp>
        <p:nvSpPr>
          <p:cNvPr id="8" name="コンテンツ プレースホルダー 7"/>
          <p:cNvSpPr>
            <a:spLocks noGrp="1"/>
          </p:cNvSpPr>
          <p:nvPr>
            <p:ph idx="1"/>
          </p:nvPr>
        </p:nvSpPr>
        <p:spPr/>
        <p:txBody>
          <a:bodyPr/>
          <a:lstStyle/>
          <a:p>
            <a:r>
              <a:rPr lang="ja-JP" altLang="en-US"/>
              <a:t>現在、神戸市と姫路市の避難所のオープンデータを用いて</a:t>
            </a:r>
            <a:endParaRPr lang="en-US" altLang="ja-JP" dirty="0"/>
          </a:p>
          <a:p>
            <a:pPr marL="0" indent="0">
              <a:buNone/>
            </a:pPr>
            <a:r>
              <a:rPr lang="en-US" altLang="ja-JP" dirty="0"/>
              <a:t>    </a:t>
            </a:r>
            <a:r>
              <a:rPr lang="ja-JP" altLang="en-US"/>
              <a:t>アプリを実装中</a:t>
            </a:r>
            <a:endParaRPr kumimoji="1" lang="ja-JP" altLang="en-US"/>
          </a:p>
        </p:txBody>
      </p:sp>
      <p:sp>
        <p:nvSpPr>
          <p:cNvPr id="4" name="スライド番号プレースホルダー 3">
            <a:extLst>
              <a:ext uri="{FF2B5EF4-FFF2-40B4-BE49-F238E27FC236}">
                <a16:creationId xmlns:a16="http://schemas.microsoft.com/office/drawing/2014/main" id="{3CDAE32B-105D-1343-B1FB-9EA445F6F779}"/>
              </a:ext>
            </a:extLst>
          </p:cNvPr>
          <p:cNvSpPr>
            <a:spLocks noGrp="1"/>
          </p:cNvSpPr>
          <p:nvPr>
            <p:ph type="sldNum" sz="quarter" idx="11"/>
          </p:nvPr>
        </p:nvSpPr>
        <p:spPr/>
        <p:txBody>
          <a:bodyPr/>
          <a:lstStyle/>
          <a:p>
            <a:fld id="{540B1702-1328-441D-B737-C2B94A2E6AF5}" type="slidenum">
              <a:rPr lang="en-US" altLang="ja-JP" smtClean="0"/>
              <a:pPr/>
              <a:t>9</a:t>
            </a:fld>
            <a:endParaRPr lang="en-US" altLang="ja-JP"/>
          </a:p>
        </p:txBody>
      </p:sp>
      <p:pic>
        <p:nvPicPr>
          <p:cNvPr id="5" name="図 4">
            <a:extLst>
              <a:ext uri="{FF2B5EF4-FFF2-40B4-BE49-F238E27FC236}">
                <a16:creationId xmlns:a16="http://schemas.microsoft.com/office/drawing/2014/main" id="{8A7C7919-8B57-F345-90FB-E6D2EA55723F}"/>
              </a:ext>
            </a:extLst>
          </p:cNvPr>
          <p:cNvPicPr>
            <a:picLocks noChangeAspect="1"/>
          </p:cNvPicPr>
          <p:nvPr/>
        </p:nvPicPr>
        <p:blipFill>
          <a:blip r:embed="rId3"/>
          <a:stretch>
            <a:fillRect/>
          </a:stretch>
        </p:blipFill>
        <p:spPr>
          <a:xfrm>
            <a:off x="4788024" y="2210129"/>
            <a:ext cx="3600400" cy="4266871"/>
          </a:xfrm>
          <a:prstGeom prst="rect">
            <a:avLst/>
          </a:prstGeom>
          <a:ln>
            <a:solidFill>
              <a:schemeClr val="tx1"/>
            </a:solidFill>
          </a:ln>
        </p:spPr>
      </p:pic>
      <p:pic>
        <p:nvPicPr>
          <p:cNvPr id="6" name="図 5">
            <a:extLst>
              <a:ext uri="{FF2B5EF4-FFF2-40B4-BE49-F238E27FC236}">
                <a16:creationId xmlns:a16="http://schemas.microsoft.com/office/drawing/2014/main" id="{347B48CB-9AEF-1048-9778-BD88FC3EF438}"/>
              </a:ext>
            </a:extLst>
          </p:cNvPr>
          <p:cNvPicPr>
            <a:picLocks noChangeAspect="1"/>
          </p:cNvPicPr>
          <p:nvPr/>
        </p:nvPicPr>
        <p:blipFill>
          <a:blip r:embed="rId4"/>
          <a:stretch>
            <a:fillRect/>
          </a:stretch>
        </p:blipFill>
        <p:spPr>
          <a:xfrm>
            <a:off x="501724" y="2210129"/>
            <a:ext cx="3783732" cy="4371745"/>
          </a:xfrm>
          <a:prstGeom prst="rect">
            <a:avLst/>
          </a:prstGeom>
          <a:ln>
            <a:solidFill>
              <a:schemeClr val="tx1"/>
            </a:solidFill>
          </a:ln>
        </p:spPr>
      </p:pic>
    </p:spTree>
    <p:extLst>
      <p:ext uri="{BB962C8B-B14F-4D97-AF65-F5344CB8AC3E}">
        <p14:creationId xmlns:p14="http://schemas.microsoft.com/office/powerpoint/2010/main" val="33241004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9.3|36.1|14.5|2.5|3.4"/>
</p:tagLst>
</file>

<file path=ppt/tags/tag2.xml><?xml version="1.0" encoding="utf-8"?>
<p:tagLst xmlns:a="http://schemas.openxmlformats.org/drawingml/2006/main" xmlns:r="http://schemas.openxmlformats.org/officeDocument/2006/relationships" xmlns:p="http://schemas.openxmlformats.org/presentationml/2006/main">
  <p:tag name="TIMING" val="|15.8|5.9|5|5.6|0.8|4.7|1.7|1.8"/>
</p:tagLst>
</file>

<file path=ppt/tags/tag3.xml><?xml version="1.0" encoding="utf-8"?>
<p:tagLst xmlns:a="http://schemas.openxmlformats.org/drawingml/2006/main" xmlns:r="http://schemas.openxmlformats.org/officeDocument/2006/relationships" xmlns:p="http://schemas.openxmlformats.org/presentationml/2006/main">
  <p:tag name="TIMING" val="|8.9|11.7|8.1|10.5"/>
</p:tagLst>
</file>

<file path=ppt/tags/tag4.xml><?xml version="1.0" encoding="utf-8"?>
<p:tagLst xmlns:a="http://schemas.openxmlformats.org/drawingml/2006/main" xmlns:r="http://schemas.openxmlformats.org/officeDocument/2006/relationships" xmlns:p="http://schemas.openxmlformats.org/presentationml/2006/main">
  <p:tag name="TIMING" val="|31.6|0.8|0.8|2.6|8.5|3.4"/>
</p:tagLst>
</file>

<file path=ppt/theme/theme1.xml><?xml version="1.0" encoding="utf-8"?>
<a:theme xmlns:a="http://schemas.openxmlformats.org/drawingml/2006/main" name="緑">
  <a:themeElements>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ee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kumimoji="1" dirty="0" smtClean="0">
            <a:latin typeface="+mj-lt"/>
          </a:defRPr>
        </a:defPPr>
      </a:lstStyle>
    </a:txDef>
  </a:objectDefaults>
  <a:extraClrSchemeLst>
    <a:extraClrScheme>
      <a:clrScheme name="g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ree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ree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ree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ree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ree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ree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ree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ree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ree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ree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ree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プレゼンテーション2" id="{F52723F4-D675-45D6-8722-68C472488644}" vid="{5FAAEC43-F227-4C46-A9C5-1F0537874E74}"/>
    </a:ext>
  </a:ext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緑</Template>
  <TotalTime>14919</TotalTime>
  <Words>2554</Words>
  <Application>Microsoft Macintosh PowerPoint</Application>
  <PresentationFormat>画面に合わせる (4:3)</PresentationFormat>
  <Paragraphs>366</Paragraphs>
  <Slides>15</Slides>
  <Notes>11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15</vt:i4>
      </vt:variant>
    </vt:vector>
  </HeadingPairs>
  <TitlesOfParts>
    <vt:vector size="21" baseType="lpstr">
      <vt:lpstr>ＭＳ Ｐゴシック</vt:lpstr>
      <vt:lpstr>Arial</vt:lpstr>
      <vt:lpstr>Times</vt:lpstr>
      <vt:lpstr>Times New Roman</vt:lpstr>
      <vt:lpstr>Wingdings</vt:lpstr>
      <vt:lpstr>緑</vt:lpstr>
      <vt:lpstr>コロナ時代の密を考慮した 避難所ナビゲーションアプリの開発</vt:lpstr>
      <vt:lpstr>日本での災害避難の現状</vt:lpstr>
      <vt:lpstr>各自治体の取り組み</vt:lpstr>
      <vt:lpstr>研究の目的と提案手法</vt:lpstr>
      <vt:lpstr>住民ユースケース</vt:lpstr>
      <vt:lpstr>自治体ユースケース</vt:lpstr>
      <vt:lpstr>システムアーキテクチャ</vt:lpstr>
      <vt:lpstr>テクニカルディテール</vt:lpstr>
      <vt:lpstr>Shelter Naviの画面イメージ</vt:lpstr>
      <vt:lpstr>考察</vt:lpstr>
      <vt:lpstr>まとめ</vt:lpstr>
      <vt:lpstr>謝辞</vt:lpstr>
      <vt:lpstr>5.アプローチ</vt:lpstr>
      <vt:lpstr>6.提案手法</vt:lpstr>
      <vt:lpstr>評価</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Shelter Navigation with Considering Three Cs in the corona age</dc:title>
  <dc:creator>中田 大翔</dc:creator>
  <cp:lastModifiedBy>中田 大翔</cp:lastModifiedBy>
  <cp:revision>248</cp:revision>
  <cp:lastPrinted>2015-02-14T18:29:24Z</cp:lastPrinted>
  <dcterms:created xsi:type="dcterms:W3CDTF">2020-09-23T14:05:07Z</dcterms:created>
  <dcterms:modified xsi:type="dcterms:W3CDTF">2021-01-19T14:02:58Z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